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74" r:id="rId3"/>
    <p:sldId id="257" r:id="rId4"/>
    <p:sldId id="283" r:id="rId5"/>
    <p:sldId id="258" r:id="rId6"/>
    <p:sldId id="259" r:id="rId7"/>
    <p:sldId id="279" r:id="rId8"/>
    <p:sldId id="285" r:id="rId9"/>
    <p:sldId id="280" r:id="rId10"/>
    <p:sldId id="286" r:id="rId11"/>
    <p:sldId id="287" r:id="rId12"/>
    <p:sldId id="288" r:id="rId13"/>
    <p:sldId id="291" r:id="rId14"/>
    <p:sldId id="292" r:id="rId15"/>
    <p:sldId id="293" r:id="rId16"/>
    <p:sldId id="294" r:id="rId17"/>
    <p:sldId id="295" r:id="rId18"/>
    <p:sldId id="296" r:id="rId19"/>
    <p:sldId id="276" r:id="rId20"/>
    <p:sldId id="284" r:id="rId21"/>
    <p:sldId id="277" r:id="rId22"/>
    <p:sldId id="289" r:id="rId23"/>
    <p:sldId id="282" r:id="rId24"/>
    <p:sldId id="260" r:id="rId25"/>
    <p:sldId id="290"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24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2" autoAdjust="0"/>
    <p:restoredTop sz="88601" autoAdjust="0"/>
  </p:normalViewPr>
  <p:slideViewPr>
    <p:cSldViewPr snapToGrid="0" showGuides="1">
      <p:cViewPr varScale="1">
        <p:scale>
          <a:sx n="58" d="100"/>
          <a:sy n="58" d="100"/>
        </p:scale>
        <p:origin x="680"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607EED-AD3B-4AD3-85BF-CE792FDA2C84}" type="datetimeFigureOut">
              <a:rPr lang="zh-CN" altLang="en-US" smtClean="0"/>
              <a:t>25/4/9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8E90F1-603A-46DB-8ADE-1D0BBA3319B5}" type="slidenum">
              <a:rPr lang="zh-CN" altLang="en-US" smtClean="0"/>
              <a:t>‹#›</a:t>
            </a:fld>
            <a:endParaRPr lang="zh-CN" altLang="en-US"/>
          </a:p>
        </p:txBody>
      </p:sp>
    </p:spTree>
    <p:extLst>
      <p:ext uri="{BB962C8B-B14F-4D97-AF65-F5344CB8AC3E}">
        <p14:creationId xmlns:p14="http://schemas.microsoft.com/office/powerpoint/2010/main" val="1866647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E90F1-603A-46DB-8ADE-1D0BBA3319B5}" type="slidenum">
              <a:rPr lang="zh-CN" altLang="en-US" smtClean="0"/>
              <a:t>1</a:t>
            </a:fld>
            <a:endParaRPr lang="zh-CN" altLang="en-US"/>
          </a:p>
        </p:txBody>
      </p:sp>
    </p:spTree>
    <p:extLst>
      <p:ext uri="{BB962C8B-B14F-4D97-AF65-F5344CB8AC3E}">
        <p14:creationId xmlns:p14="http://schemas.microsoft.com/office/powerpoint/2010/main" val="1768076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zh-CN" altLang="en-US" sz="1200" dirty="0"/>
              <a:t>技术历程</a:t>
            </a:r>
            <a:endParaRPr lang="en-US" altLang="zh-CN" sz="1200" dirty="0"/>
          </a:p>
          <a:p>
            <a:pPr marL="342900" indent="-342900">
              <a:buFont typeface="+mj-lt"/>
              <a:buAutoNum type="arabicPeriod"/>
            </a:pPr>
            <a:endParaRPr lang="en-US" altLang="zh-CN" sz="1200" dirty="0"/>
          </a:p>
          <a:p>
            <a:pPr marL="342900" indent="-342900">
              <a:buFont typeface="+mj-lt"/>
              <a:buAutoNum type="arabicPeriod"/>
            </a:pPr>
            <a:r>
              <a:rPr lang="zh-CN" altLang="en-US" sz="1200" dirty="0"/>
              <a:t>概念提出： </a:t>
            </a:r>
            <a:r>
              <a:rPr lang="en-US" altLang="zh-CN" sz="1200" dirty="0"/>
              <a:t>OCR</a:t>
            </a:r>
            <a:r>
              <a:rPr lang="zh-CN" altLang="en-US" sz="1200" dirty="0"/>
              <a:t>的概念是在</a:t>
            </a:r>
            <a:r>
              <a:rPr lang="en-US" altLang="zh-CN" sz="1200" dirty="0"/>
              <a:t>1929</a:t>
            </a:r>
            <a:r>
              <a:rPr lang="zh-CN" altLang="en-US" sz="1200" dirty="0"/>
              <a:t>年由德国科学家</a:t>
            </a:r>
            <a:r>
              <a:rPr lang="en-US" altLang="zh-CN" sz="1200" dirty="0" err="1"/>
              <a:t>Tausheck</a:t>
            </a:r>
            <a:r>
              <a:rPr lang="zh-CN" altLang="en-US" sz="1200" dirty="0"/>
              <a:t>最早提出来的，后来美国科学家</a:t>
            </a:r>
            <a:r>
              <a:rPr lang="en-US" altLang="zh-CN" sz="1200" dirty="0"/>
              <a:t>Handel</a:t>
            </a:r>
            <a:r>
              <a:rPr lang="zh-CN" altLang="en-US" sz="1200" dirty="0"/>
              <a:t>也提出利用技术对文字进行识别想法。最先对印刷体汉字识别进行研究的是</a:t>
            </a:r>
            <a:r>
              <a:rPr lang="en-US" altLang="zh-CN" sz="1200" dirty="0"/>
              <a:t>IBM</a:t>
            </a:r>
            <a:r>
              <a:rPr lang="zh-CN" altLang="en-US" sz="1200" dirty="0"/>
              <a:t>公司，于</a:t>
            </a:r>
            <a:r>
              <a:rPr lang="en-US" altLang="zh-CN" sz="1200" dirty="0"/>
              <a:t>1966</a:t>
            </a:r>
            <a:r>
              <a:rPr lang="zh-CN" altLang="en-US" sz="1200" dirty="0"/>
              <a:t>年发表第一篇关于汉字识别的文章，采用模板匹配法识别印刷体汉字。</a:t>
            </a:r>
          </a:p>
          <a:p>
            <a:pPr marL="342900" indent="-342900">
              <a:buFont typeface="+mj-lt"/>
              <a:buAutoNum type="arabicPeriod"/>
            </a:pPr>
            <a:endParaRPr lang="zh-CN" altLang="en-US" sz="1200" dirty="0"/>
          </a:p>
          <a:p>
            <a:pPr marL="342900" indent="-342900">
              <a:buFont typeface="+mj-lt"/>
              <a:buAutoNum type="arabicPeriod"/>
            </a:pPr>
            <a:r>
              <a:rPr lang="zh-CN" altLang="en-US" sz="1200" dirty="0"/>
              <a:t>发展研究： 早在</a:t>
            </a:r>
            <a:r>
              <a:rPr lang="en-US" altLang="zh-CN" sz="1200" dirty="0"/>
              <a:t>60</a:t>
            </a:r>
            <a:r>
              <a:rPr lang="zh-CN" altLang="en-US" sz="1200" dirty="0"/>
              <a:t>、</a:t>
            </a:r>
            <a:r>
              <a:rPr lang="en-US" altLang="zh-CN" sz="1200" dirty="0"/>
              <a:t>70</a:t>
            </a:r>
            <a:r>
              <a:rPr lang="zh-CN" altLang="en-US" sz="1200" dirty="0"/>
              <a:t>年代，世界各国就开始有</a:t>
            </a:r>
            <a:r>
              <a:rPr lang="en-US" altLang="zh-CN" sz="1200" dirty="0"/>
              <a:t>OCR</a:t>
            </a:r>
            <a:r>
              <a:rPr lang="zh-CN" altLang="en-US" sz="1200" dirty="0"/>
              <a:t>的研究，而研究的初期，多以文字的识别方法研究为主，且识别的文字仅为</a:t>
            </a:r>
            <a:r>
              <a:rPr lang="en-US" altLang="zh-CN" sz="1200" dirty="0"/>
              <a:t>0</a:t>
            </a:r>
            <a:r>
              <a:rPr lang="zh-CN" altLang="en-US" sz="1200" dirty="0"/>
              <a:t>至</a:t>
            </a:r>
            <a:r>
              <a:rPr lang="en-US" altLang="zh-CN" sz="1200" dirty="0"/>
              <a:t>9</a:t>
            </a:r>
            <a:r>
              <a:rPr lang="zh-CN" altLang="en-US" sz="1200" dirty="0"/>
              <a:t>的数字。以日本为例，</a:t>
            </a:r>
            <a:r>
              <a:rPr lang="en-US" altLang="zh-CN" sz="1200" dirty="0"/>
              <a:t>1960</a:t>
            </a:r>
            <a:r>
              <a:rPr lang="zh-CN" altLang="en-US" sz="1200" dirty="0"/>
              <a:t>年左右开始研究</a:t>
            </a:r>
            <a:r>
              <a:rPr lang="en-US" altLang="zh-CN" sz="1200" dirty="0"/>
              <a:t>OCR</a:t>
            </a:r>
            <a:r>
              <a:rPr lang="zh-CN" altLang="en-US" sz="1200" dirty="0"/>
              <a:t>的基本识别理论，初期以数字为对象，直至</a:t>
            </a:r>
            <a:r>
              <a:rPr lang="en-US" altLang="zh-CN" sz="1200" dirty="0"/>
              <a:t>1965</a:t>
            </a:r>
            <a:r>
              <a:rPr lang="zh-CN" altLang="en-US" sz="1200" dirty="0"/>
              <a:t>至</a:t>
            </a:r>
            <a:r>
              <a:rPr lang="en-US" altLang="zh-CN" sz="1200" dirty="0"/>
              <a:t>1970</a:t>
            </a:r>
            <a:r>
              <a:rPr lang="zh-CN" altLang="en-US" sz="1200" dirty="0"/>
              <a:t>年之间开始有一些简单的产品，如印刷文字的邮政编码识别系统。</a:t>
            </a:r>
          </a:p>
          <a:p>
            <a:pPr marL="342900" indent="-342900">
              <a:buFont typeface="+mj-lt"/>
              <a:buAutoNum type="arabicPeriod"/>
            </a:pPr>
            <a:endParaRPr lang="zh-CN" altLang="en-US" sz="1200" dirty="0"/>
          </a:p>
          <a:p>
            <a:pPr marL="342900" indent="-342900">
              <a:buFont typeface="+mj-lt"/>
              <a:buAutoNum type="arabicPeriod"/>
            </a:pPr>
            <a:r>
              <a:rPr lang="zh-CN" altLang="en-US" sz="1200" dirty="0"/>
              <a:t>形成产品： 在</a:t>
            </a:r>
            <a:r>
              <a:rPr lang="en-US" altLang="zh-CN" sz="1200" dirty="0"/>
              <a:t>70</a:t>
            </a:r>
            <a:r>
              <a:rPr lang="zh-CN" altLang="en-US" sz="1200" dirty="0"/>
              <a:t>年代，中国开始对数字、英文字母及符号识别进行研究，</a:t>
            </a:r>
            <a:r>
              <a:rPr lang="en-US" altLang="zh-CN" sz="1200" dirty="0"/>
              <a:t>1986</a:t>
            </a:r>
            <a:r>
              <a:rPr lang="zh-CN" altLang="en-US" sz="1200" dirty="0"/>
              <a:t>年，我国提出“</a:t>
            </a:r>
            <a:r>
              <a:rPr lang="en-US" altLang="zh-CN" sz="1200" dirty="0"/>
              <a:t>863”</a:t>
            </a:r>
            <a:r>
              <a:rPr lang="zh-CN" altLang="en-US" sz="1200" dirty="0"/>
              <a:t>高新科技研究计划，汉字识别的研究进入一个实质性阶段，相继推出中文</a:t>
            </a:r>
            <a:r>
              <a:rPr lang="en-US" altLang="zh-CN" sz="1200" dirty="0"/>
              <a:t>OCR</a:t>
            </a:r>
            <a:r>
              <a:rPr lang="zh-CN" altLang="en-US" sz="1200" dirty="0"/>
              <a:t>产品。早期</a:t>
            </a:r>
            <a:r>
              <a:rPr lang="en-US" altLang="zh-CN" sz="1200" dirty="0"/>
              <a:t>OCR</a:t>
            </a:r>
            <a:r>
              <a:rPr lang="zh-CN" altLang="en-US" sz="1200" dirty="0"/>
              <a:t>软件，因为识别率、硬件设备成本高及产品化等多方面的因素，未能达到实际要求。</a:t>
            </a:r>
          </a:p>
          <a:p>
            <a:pPr marL="342900" indent="-342900">
              <a:buFont typeface="+mj-lt"/>
              <a:buAutoNum type="arabicPeriod"/>
            </a:pPr>
            <a:endParaRPr lang="zh-CN" altLang="en-US" sz="1200" dirty="0"/>
          </a:p>
          <a:p>
            <a:pPr marL="342900" indent="-342900">
              <a:buFont typeface="+mj-lt"/>
              <a:buAutoNum type="arabicPeriod"/>
            </a:pPr>
            <a:r>
              <a:rPr lang="zh-CN" altLang="en-US" sz="1200" dirty="0"/>
              <a:t>百花齐放： 进入</a:t>
            </a:r>
            <a:r>
              <a:rPr lang="en-US" altLang="zh-CN" sz="1200" dirty="0"/>
              <a:t>20</a:t>
            </a:r>
            <a:r>
              <a:rPr lang="zh-CN" altLang="en-US" sz="1200" dirty="0"/>
              <a:t>世纪</a:t>
            </a:r>
            <a:r>
              <a:rPr lang="en-US" altLang="zh-CN" sz="1200" dirty="0"/>
              <a:t>90</a:t>
            </a:r>
            <a:r>
              <a:rPr lang="zh-CN" altLang="en-US" sz="1200" dirty="0"/>
              <a:t>年代之后，随着信息自动化普及，大大推进了</a:t>
            </a:r>
            <a:r>
              <a:rPr lang="en-US" altLang="zh-CN" sz="1200" dirty="0"/>
              <a:t>OCR</a:t>
            </a:r>
            <a:r>
              <a:rPr lang="zh-CN" altLang="en-US" sz="1200" dirty="0"/>
              <a:t>技术的进一步发展，使</a:t>
            </a:r>
            <a:r>
              <a:rPr lang="en-US" altLang="zh-CN" sz="1200" dirty="0"/>
              <a:t>OCR</a:t>
            </a:r>
            <a:r>
              <a:rPr lang="zh-CN" altLang="en-US" sz="1200" dirty="0"/>
              <a:t>的识别正确率和速度满足广大用户需求。随着人工智能技术不断发展，</a:t>
            </a:r>
            <a:r>
              <a:rPr lang="en-US" altLang="zh-CN" sz="1200" dirty="0"/>
              <a:t>OCR</a:t>
            </a:r>
            <a:r>
              <a:rPr lang="zh-CN" altLang="en-US" sz="1200" dirty="0"/>
              <a:t>软件产品已趋于成熟，可以识别各类语言、各类场景下识别，代表有全能扫描王、天若</a:t>
            </a:r>
            <a:r>
              <a:rPr lang="en-US" altLang="zh-CN" sz="1200" dirty="0"/>
              <a:t>OCR</a:t>
            </a:r>
            <a:r>
              <a:rPr lang="zh-CN" altLang="en-US" sz="1200" dirty="0"/>
              <a:t>等。</a:t>
            </a:r>
          </a:p>
          <a:p>
            <a:endParaRPr lang="zh-CN" altLang="en-US" dirty="0"/>
          </a:p>
        </p:txBody>
      </p:sp>
      <p:sp>
        <p:nvSpPr>
          <p:cNvPr id="4" name="灯片编号占位符 3"/>
          <p:cNvSpPr>
            <a:spLocks noGrp="1"/>
          </p:cNvSpPr>
          <p:nvPr>
            <p:ph type="sldNum" sz="quarter" idx="5"/>
          </p:nvPr>
        </p:nvSpPr>
        <p:spPr/>
        <p:txBody>
          <a:bodyPr/>
          <a:lstStyle/>
          <a:p>
            <a:fld id="{128E90F1-603A-46DB-8ADE-1D0BBA3319B5}" type="slidenum">
              <a:rPr lang="zh-CN" altLang="en-US" smtClean="0"/>
              <a:t>3</a:t>
            </a:fld>
            <a:endParaRPr lang="zh-CN" altLang="en-US"/>
          </a:p>
        </p:txBody>
      </p:sp>
    </p:spTree>
    <p:extLst>
      <p:ext uri="{BB962C8B-B14F-4D97-AF65-F5344CB8AC3E}">
        <p14:creationId xmlns:p14="http://schemas.microsoft.com/office/powerpoint/2010/main" val="856612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84811-99CD-B578-3286-F42338E60A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6571588-5143-2853-203D-4D5795709B0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79C2FE8-A694-7A46-D4FD-F48F4DF0A40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8BCC1EC-901A-09EB-CDDB-FB8E6B6F448B}"/>
              </a:ext>
            </a:extLst>
          </p:cNvPr>
          <p:cNvSpPr>
            <a:spLocks noGrp="1"/>
          </p:cNvSpPr>
          <p:nvPr>
            <p:ph type="sldNum" sz="quarter" idx="5"/>
          </p:nvPr>
        </p:nvSpPr>
        <p:spPr/>
        <p:txBody>
          <a:bodyPr/>
          <a:lstStyle/>
          <a:p>
            <a:fld id="{128E90F1-603A-46DB-8ADE-1D0BBA3319B5}" type="slidenum">
              <a:rPr lang="zh-CN" altLang="en-US" smtClean="0"/>
              <a:t>4</a:t>
            </a:fld>
            <a:endParaRPr lang="zh-CN" altLang="en-US"/>
          </a:p>
        </p:txBody>
      </p:sp>
    </p:spTree>
    <p:extLst>
      <p:ext uri="{BB962C8B-B14F-4D97-AF65-F5344CB8AC3E}">
        <p14:creationId xmlns:p14="http://schemas.microsoft.com/office/powerpoint/2010/main" val="1801895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74747"/>
                </a:solidFill>
                <a:effectLst/>
                <a:latin typeface="Arial" panose="020B0604020202020204" pitchFamily="34" charset="0"/>
              </a:rPr>
              <a:t>支持向量机（</a:t>
            </a:r>
            <a:r>
              <a:rPr lang="en-US" altLang="zh-CN" b="0" i="0" dirty="0">
                <a:solidFill>
                  <a:srgbClr val="474747"/>
                </a:solidFill>
                <a:effectLst/>
                <a:latin typeface="Arial" panose="020B0604020202020204" pitchFamily="34" charset="0"/>
              </a:rPr>
              <a:t>SVM</a:t>
            </a:r>
            <a:r>
              <a:rPr lang="zh-CN" altLang="en-US" b="0" i="0" dirty="0">
                <a:solidFill>
                  <a:srgbClr val="474747"/>
                </a:solidFill>
                <a:effectLst/>
                <a:latin typeface="Arial" panose="020B0604020202020204" pitchFamily="34" charset="0"/>
              </a:rPr>
              <a:t>）算法​ 支持向量机（</a:t>
            </a:r>
            <a:r>
              <a:rPr lang="en-US" altLang="zh-CN" b="0" i="0" dirty="0">
                <a:solidFill>
                  <a:srgbClr val="474747"/>
                </a:solidFill>
                <a:effectLst/>
                <a:latin typeface="Arial" panose="020B0604020202020204" pitchFamily="34" charset="0"/>
              </a:rPr>
              <a:t>Support Vector Machine</a:t>
            </a:r>
            <a:r>
              <a:rPr lang="zh-CN" altLang="en-US" b="0" i="0" dirty="0">
                <a:solidFill>
                  <a:srgbClr val="474747"/>
                </a:solidFill>
                <a:effectLst/>
                <a:latin typeface="Arial" panose="020B0604020202020204" pitchFamily="34" charset="0"/>
              </a:rPr>
              <a:t>，简称</a:t>
            </a:r>
            <a:r>
              <a:rPr lang="en-US" altLang="zh-CN" b="0" i="0" dirty="0">
                <a:solidFill>
                  <a:srgbClr val="474747"/>
                </a:solidFill>
                <a:effectLst/>
                <a:latin typeface="Arial" panose="020B0604020202020204" pitchFamily="34" charset="0"/>
              </a:rPr>
              <a:t>SVM</a:t>
            </a:r>
            <a:r>
              <a:rPr lang="zh-CN" altLang="en-US" b="0" i="0" dirty="0">
                <a:solidFill>
                  <a:srgbClr val="474747"/>
                </a:solidFill>
                <a:effectLst/>
                <a:latin typeface="Arial" panose="020B0604020202020204" pitchFamily="34" charset="0"/>
              </a:rPr>
              <a:t>）是一种强大的机器学习算法，广泛应用于分类和回归问题。</a:t>
            </a:r>
            <a:endParaRPr lang="en-US" altLang="zh-CN" b="0" i="0" dirty="0">
              <a:solidFill>
                <a:srgbClr val="474747"/>
              </a:solidFill>
              <a:effectLst/>
              <a:latin typeface="Arial" panose="020B0604020202020204" pitchFamily="34" charset="0"/>
            </a:endParaRPr>
          </a:p>
          <a:p>
            <a:r>
              <a:rPr lang="en-US" altLang="zh-CN" dirty="0"/>
              <a:t>AdaBoost</a:t>
            </a:r>
            <a:r>
              <a:rPr lang="zh-CN" altLang="en-US" dirty="0"/>
              <a:t>为英文</a:t>
            </a:r>
            <a:r>
              <a:rPr lang="en-US" altLang="zh-CN" dirty="0"/>
              <a:t>"Adaptive Boosting"</a:t>
            </a:r>
            <a:r>
              <a:rPr lang="zh-CN" altLang="en-US" dirty="0"/>
              <a:t>（自适应增强）的缩写，是一种机器学习方法，由约阿夫</a:t>
            </a:r>
            <a:r>
              <a:rPr lang="en-US" altLang="zh-CN" dirty="0"/>
              <a:t>·</a:t>
            </a:r>
            <a:r>
              <a:rPr lang="zh-CN" altLang="en-US" dirty="0"/>
              <a:t>弗罗因德和罗伯特</a:t>
            </a:r>
            <a:r>
              <a:rPr lang="en-US" altLang="zh-CN" dirty="0"/>
              <a:t>·</a:t>
            </a:r>
            <a:r>
              <a:rPr lang="zh-CN" altLang="en-US" dirty="0"/>
              <a:t>沙皮尔提出。</a:t>
            </a:r>
            <a:r>
              <a:rPr lang="en-US" altLang="zh-CN" dirty="0"/>
              <a:t>[1]AdaBoost</a:t>
            </a:r>
            <a:r>
              <a:rPr lang="zh-CN" altLang="en-US" dirty="0"/>
              <a:t>方法的自适应在于：前一个分类器分错的样本会被用来训练下一个分类器。</a:t>
            </a:r>
          </a:p>
        </p:txBody>
      </p:sp>
      <p:sp>
        <p:nvSpPr>
          <p:cNvPr id="4" name="灯片编号占位符 3"/>
          <p:cNvSpPr>
            <a:spLocks noGrp="1"/>
          </p:cNvSpPr>
          <p:nvPr>
            <p:ph type="sldNum" sz="quarter" idx="5"/>
          </p:nvPr>
        </p:nvSpPr>
        <p:spPr/>
        <p:txBody>
          <a:bodyPr/>
          <a:lstStyle/>
          <a:p>
            <a:fld id="{128E90F1-603A-46DB-8ADE-1D0BBA3319B5}" type="slidenum">
              <a:rPr lang="zh-CN" altLang="en-US" smtClean="0"/>
              <a:t>5</a:t>
            </a:fld>
            <a:endParaRPr lang="zh-CN" altLang="en-US"/>
          </a:p>
        </p:txBody>
      </p:sp>
    </p:spTree>
    <p:extLst>
      <p:ext uri="{BB962C8B-B14F-4D97-AF65-F5344CB8AC3E}">
        <p14:creationId xmlns:p14="http://schemas.microsoft.com/office/powerpoint/2010/main" val="403724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D93025"/>
                </a:solidFill>
                <a:effectLst/>
                <a:latin typeface="Arial" panose="020B0604020202020204" pitchFamily="34" charset="0"/>
              </a:rPr>
              <a:t>Mask </a:t>
            </a:r>
            <a:r>
              <a:rPr lang="en-US" altLang="zh-CN" b="0" i="0" dirty="0" err="1">
                <a:solidFill>
                  <a:srgbClr val="D93025"/>
                </a:solidFill>
                <a:effectLst/>
                <a:latin typeface="Arial" panose="020B0604020202020204" pitchFamily="34" charset="0"/>
              </a:rPr>
              <a:t>TextSpotter</a:t>
            </a:r>
            <a:r>
              <a:rPr lang="zh-CN" altLang="en-US" b="0" i="0" dirty="0">
                <a:solidFill>
                  <a:srgbClr val="D93025"/>
                </a:solidFill>
                <a:effectLst/>
                <a:latin typeface="Arial" panose="020B0604020202020204" pitchFamily="34" charset="0"/>
              </a:rPr>
              <a:t>系列</a:t>
            </a:r>
          </a:p>
          <a:p>
            <a:r>
              <a:rPr lang="en-US" altLang="zh-CN" b="0" i="0" dirty="0">
                <a:solidFill>
                  <a:srgbClr val="D93025"/>
                </a:solidFill>
                <a:effectLst/>
                <a:latin typeface="Arial" panose="020B0604020202020204" pitchFamily="34" charset="0"/>
              </a:rPr>
              <a:t>Mask </a:t>
            </a:r>
            <a:r>
              <a:rPr lang="en-US" altLang="zh-CN" b="0" i="0" dirty="0" err="1">
                <a:solidFill>
                  <a:srgbClr val="D93025"/>
                </a:solidFill>
                <a:effectLst/>
                <a:latin typeface="Arial" panose="020B0604020202020204" pitchFamily="34" charset="0"/>
              </a:rPr>
              <a:t>TextSpotter</a:t>
            </a:r>
            <a:r>
              <a:rPr lang="en-US" altLang="zh-CN" b="0" i="0" dirty="0">
                <a:solidFill>
                  <a:srgbClr val="D93025"/>
                </a:solidFill>
                <a:effectLst/>
                <a:latin typeface="Arial" panose="020B0604020202020204" pitchFamily="34" charset="0"/>
              </a:rPr>
              <a:t> V1</a:t>
            </a:r>
            <a:r>
              <a:rPr lang="zh-CN" altLang="en-US" b="0" i="0" dirty="0">
                <a:solidFill>
                  <a:srgbClr val="D93025"/>
                </a:solidFill>
                <a:effectLst/>
                <a:latin typeface="Arial" panose="020B0604020202020204" pitchFamily="34" charset="0"/>
              </a:rPr>
              <a:t>：由白翔团队于</a:t>
            </a:r>
            <a:r>
              <a:rPr lang="en-US" altLang="zh-CN" b="0" i="0" dirty="0">
                <a:solidFill>
                  <a:srgbClr val="D93025"/>
                </a:solidFill>
                <a:effectLst/>
                <a:latin typeface="Arial" panose="020B0604020202020204" pitchFamily="34" charset="0"/>
              </a:rPr>
              <a:t>2018</a:t>
            </a:r>
            <a:r>
              <a:rPr lang="zh-CN" altLang="en-US" b="0" i="0" dirty="0">
                <a:solidFill>
                  <a:srgbClr val="D93025"/>
                </a:solidFill>
                <a:effectLst/>
                <a:latin typeface="Arial" panose="020B0604020202020204" pitchFamily="34" charset="0"/>
              </a:rPr>
              <a:t>年提出，基于</a:t>
            </a:r>
            <a:r>
              <a:rPr lang="en-US" altLang="zh-CN" b="0" i="0" dirty="0">
                <a:solidFill>
                  <a:srgbClr val="D93025"/>
                </a:solidFill>
                <a:effectLst/>
                <a:latin typeface="Arial" panose="020B0604020202020204" pitchFamily="34" charset="0"/>
              </a:rPr>
              <a:t>Mask R-CNN</a:t>
            </a:r>
            <a:r>
              <a:rPr lang="zh-CN" altLang="en-US" b="0" i="0" dirty="0">
                <a:solidFill>
                  <a:srgbClr val="D93025"/>
                </a:solidFill>
                <a:effectLst/>
                <a:latin typeface="Arial" panose="020B0604020202020204" pitchFamily="34" charset="0"/>
              </a:rPr>
              <a:t>框架，通过实例分割的方式解决文本检测问题，能够处理任意形状的文本。</a:t>
            </a:r>
          </a:p>
          <a:p>
            <a:r>
              <a:rPr lang="en-US" altLang="zh-CN" b="0" i="0" dirty="0">
                <a:solidFill>
                  <a:srgbClr val="D93025"/>
                </a:solidFill>
                <a:effectLst/>
                <a:latin typeface="Arial" panose="020B0604020202020204" pitchFamily="34" charset="0"/>
              </a:rPr>
              <a:t>Mask </a:t>
            </a:r>
            <a:r>
              <a:rPr lang="en-US" altLang="zh-CN" b="0" i="0" dirty="0" err="1">
                <a:solidFill>
                  <a:srgbClr val="D93025"/>
                </a:solidFill>
                <a:effectLst/>
                <a:latin typeface="Arial" panose="020B0604020202020204" pitchFamily="34" charset="0"/>
              </a:rPr>
              <a:t>TextSpotter</a:t>
            </a:r>
            <a:r>
              <a:rPr lang="en-US" altLang="zh-CN" b="0" i="0" dirty="0">
                <a:solidFill>
                  <a:srgbClr val="D93025"/>
                </a:solidFill>
                <a:effectLst/>
                <a:latin typeface="Arial" panose="020B0604020202020204" pitchFamily="34" charset="0"/>
              </a:rPr>
              <a:t> V2</a:t>
            </a:r>
            <a:r>
              <a:rPr lang="zh-CN" altLang="en-US" b="0" i="0" dirty="0">
                <a:solidFill>
                  <a:srgbClr val="D93025"/>
                </a:solidFill>
                <a:effectLst/>
                <a:latin typeface="Arial" panose="020B0604020202020204" pitchFamily="34" charset="0"/>
              </a:rPr>
              <a:t>：在</a:t>
            </a:r>
            <a:r>
              <a:rPr lang="en-US" altLang="zh-CN" b="0" i="0" dirty="0">
                <a:solidFill>
                  <a:srgbClr val="D93025"/>
                </a:solidFill>
                <a:effectLst/>
                <a:latin typeface="Arial" panose="020B0604020202020204" pitchFamily="34" charset="0"/>
              </a:rPr>
              <a:t>V1</a:t>
            </a:r>
            <a:r>
              <a:rPr lang="zh-CN" altLang="en-US" b="0" i="0" dirty="0">
                <a:solidFill>
                  <a:srgbClr val="D93025"/>
                </a:solidFill>
                <a:effectLst/>
                <a:latin typeface="Arial" panose="020B0604020202020204" pitchFamily="34" charset="0"/>
              </a:rPr>
              <a:t>的基础上增加了空间注意力模块，提高了识别性能，减少了对字符级标注的依赖。</a:t>
            </a:r>
          </a:p>
          <a:p>
            <a:r>
              <a:rPr lang="en-US" altLang="zh-CN" b="0" i="0" dirty="0">
                <a:solidFill>
                  <a:srgbClr val="D93025"/>
                </a:solidFill>
                <a:effectLst/>
                <a:latin typeface="Arial" panose="020B0604020202020204" pitchFamily="34" charset="0"/>
              </a:rPr>
              <a:t>Mask </a:t>
            </a:r>
            <a:r>
              <a:rPr lang="en-US" altLang="zh-CN" b="0" i="0" dirty="0" err="1">
                <a:solidFill>
                  <a:srgbClr val="D93025"/>
                </a:solidFill>
                <a:effectLst/>
                <a:latin typeface="Arial" panose="020B0604020202020204" pitchFamily="34" charset="0"/>
              </a:rPr>
              <a:t>TextSpotter</a:t>
            </a:r>
            <a:r>
              <a:rPr lang="en-US" altLang="zh-CN" b="0" i="0" dirty="0">
                <a:solidFill>
                  <a:srgbClr val="D93025"/>
                </a:solidFill>
                <a:effectLst/>
                <a:latin typeface="Arial" panose="020B0604020202020204" pitchFamily="34" charset="0"/>
              </a:rPr>
              <a:t> V3</a:t>
            </a:r>
            <a:r>
              <a:rPr lang="zh-CN" altLang="en-US" b="0" i="0" dirty="0">
                <a:solidFill>
                  <a:srgbClr val="D93025"/>
                </a:solidFill>
                <a:effectLst/>
                <a:latin typeface="Arial" panose="020B0604020202020204" pitchFamily="34" charset="0"/>
              </a:rPr>
              <a:t>：针对长文本检测效果不佳的问题，引入了</a:t>
            </a:r>
            <a:r>
              <a:rPr lang="en-US" altLang="zh-CN" b="0" i="0" dirty="0">
                <a:solidFill>
                  <a:srgbClr val="D93025"/>
                </a:solidFill>
                <a:effectLst/>
                <a:latin typeface="Arial" panose="020B0604020202020204" pitchFamily="34" charset="0"/>
              </a:rPr>
              <a:t>Segmentation Proposal Network</a:t>
            </a:r>
            <a:r>
              <a:rPr lang="zh-CN" altLang="en-US" b="0" i="0" dirty="0">
                <a:solidFill>
                  <a:srgbClr val="D93025"/>
                </a:solidFill>
                <a:effectLst/>
                <a:latin typeface="Arial" panose="020B0604020202020204" pitchFamily="34" charset="0"/>
              </a:rPr>
              <a:t>（</a:t>
            </a:r>
            <a:r>
              <a:rPr lang="en-US" altLang="zh-CN" b="0" i="0" dirty="0">
                <a:solidFill>
                  <a:srgbClr val="D93025"/>
                </a:solidFill>
                <a:effectLst/>
                <a:latin typeface="Arial" panose="020B0604020202020204" pitchFamily="34" charset="0"/>
              </a:rPr>
              <a:t>SPN</a:t>
            </a:r>
            <a:r>
              <a:rPr lang="zh-CN" altLang="en-US" b="0" i="0" dirty="0">
                <a:solidFill>
                  <a:srgbClr val="D93025"/>
                </a:solidFill>
                <a:effectLst/>
                <a:latin typeface="Arial" panose="020B0604020202020204" pitchFamily="34" charset="0"/>
              </a:rPr>
              <a:t>）替代</a:t>
            </a:r>
            <a:r>
              <a:rPr lang="en-US" altLang="zh-CN" b="0" i="0" dirty="0">
                <a:solidFill>
                  <a:srgbClr val="D93025"/>
                </a:solidFill>
                <a:effectLst/>
                <a:latin typeface="Arial" panose="020B0604020202020204" pitchFamily="34" charset="0"/>
              </a:rPr>
              <a:t>RPN</a:t>
            </a:r>
            <a:r>
              <a:rPr lang="zh-CN" altLang="en-US" b="0" i="0" dirty="0">
                <a:solidFill>
                  <a:srgbClr val="D93025"/>
                </a:solidFill>
                <a:effectLst/>
                <a:latin typeface="Arial" panose="020B0604020202020204" pitchFamily="34" charset="0"/>
              </a:rPr>
              <a:t>，提高了检测的鲁棒性。</a:t>
            </a:r>
            <a:endParaRPr lang="en-US" altLang="zh-CN" b="0" i="0" dirty="0">
              <a:solidFill>
                <a:srgbClr val="D93025"/>
              </a:solidFill>
              <a:effectLst/>
              <a:latin typeface="Arial" panose="020B0604020202020204" pitchFamily="34" charset="0"/>
            </a:endParaRPr>
          </a:p>
          <a:p>
            <a:r>
              <a:rPr lang="en-US" altLang="zh-CN" b="0" i="0" dirty="0">
                <a:solidFill>
                  <a:srgbClr val="D93025"/>
                </a:solidFill>
                <a:effectLst/>
                <a:latin typeface="Arial" panose="020B0604020202020204" pitchFamily="34" charset="0"/>
              </a:rPr>
              <a:t>FOTS</a:t>
            </a:r>
            <a:r>
              <a:rPr lang="zh-CN" altLang="en-US" b="0" i="0" dirty="0">
                <a:solidFill>
                  <a:srgbClr val="474747"/>
                </a:solidFill>
                <a:effectLst/>
                <a:latin typeface="Arial" panose="020B0604020202020204" pitchFamily="34" charset="0"/>
              </a:rPr>
              <a:t>（</a:t>
            </a:r>
            <a:r>
              <a:rPr lang="en-US" altLang="zh-CN" b="0" i="0" dirty="0">
                <a:solidFill>
                  <a:srgbClr val="474747"/>
                </a:solidFill>
                <a:effectLst/>
                <a:latin typeface="Arial" panose="020B0604020202020204" pitchFamily="34" charset="0"/>
              </a:rPr>
              <a:t>Fast Oriented Text Spotting</a:t>
            </a:r>
            <a:r>
              <a:rPr lang="zh-CN" altLang="en-US" b="0" i="0" dirty="0">
                <a:solidFill>
                  <a:srgbClr val="474747"/>
                </a:solidFill>
                <a:effectLst/>
                <a:latin typeface="Arial" panose="020B0604020202020204" pitchFamily="34" charset="0"/>
              </a:rPr>
              <a:t>）是图像文本检测与识别联合训练、端到端可学习的网络模型</a:t>
            </a:r>
            <a:endParaRPr lang="zh-CN" altLang="en-US" dirty="0"/>
          </a:p>
        </p:txBody>
      </p:sp>
      <p:sp>
        <p:nvSpPr>
          <p:cNvPr id="4" name="灯片编号占位符 3"/>
          <p:cNvSpPr>
            <a:spLocks noGrp="1"/>
          </p:cNvSpPr>
          <p:nvPr>
            <p:ph type="sldNum" sz="quarter" idx="5"/>
          </p:nvPr>
        </p:nvSpPr>
        <p:spPr/>
        <p:txBody>
          <a:bodyPr/>
          <a:lstStyle/>
          <a:p>
            <a:fld id="{128E90F1-603A-46DB-8ADE-1D0BBA3319B5}" type="slidenum">
              <a:rPr lang="zh-CN" altLang="en-US" smtClean="0"/>
              <a:t>6</a:t>
            </a:fld>
            <a:endParaRPr lang="zh-CN" altLang="en-US"/>
          </a:p>
        </p:txBody>
      </p:sp>
    </p:spTree>
    <p:extLst>
      <p:ext uri="{BB962C8B-B14F-4D97-AF65-F5344CB8AC3E}">
        <p14:creationId xmlns:p14="http://schemas.microsoft.com/office/powerpoint/2010/main" val="901334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CF8E6D"/>
                </a:solidFill>
                <a:effectLst/>
              </a:rPr>
              <a:t>from </a:t>
            </a:r>
            <a:r>
              <a:rPr lang="en-US" altLang="zh-CN" dirty="0" err="1">
                <a:solidFill>
                  <a:srgbClr val="BCBEC4"/>
                </a:solidFill>
                <a:effectLst/>
              </a:rPr>
              <a:t>paddleocr</a:t>
            </a:r>
            <a:r>
              <a:rPr lang="en-US" altLang="zh-CN" dirty="0">
                <a:solidFill>
                  <a:srgbClr val="BCBEC4"/>
                </a:solidFill>
                <a:effectLst/>
              </a:rPr>
              <a:t> </a:t>
            </a:r>
            <a:r>
              <a:rPr lang="en-US" altLang="zh-CN" dirty="0">
                <a:solidFill>
                  <a:srgbClr val="CF8E6D"/>
                </a:solidFill>
                <a:effectLst/>
              </a:rPr>
              <a:t>import </a:t>
            </a:r>
            <a:r>
              <a:rPr lang="en-US" altLang="zh-CN" dirty="0" err="1">
                <a:solidFill>
                  <a:srgbClr val="BCBEC4"/>
                </a:solidFill>
                <a:effectLst/>
              </a:rPr>
              <a:t>PaddleOCR</a:t>
            </a:r>
            <a:r>
              <a:rPr lang="en-US" altLang="zh-CN" dirty="0">
                <a:solidFill>
                  <a:srgbClr val="BCBEC4"/>
                </a:solidFill>
                <a:effectLst/>
              </a:rPr>
              <a:t>, </a:t>
            </a:r>
            <a:r>
              <a:rPr lang="en-US" altLang="zh-CN" dirty="0" err="1">
                <a:solidFill>
                  <a:srgbClr val="BCBEC4"/>
                </a:solidFill>
                <a:effectLst/>
              </a:rPr>
              <a:t>draw_ocr</a:t>
            </a:r>
            <a:br>
              <a:rPr lang="en-US" altLang="zh-CN" dirty="0">
                <a:solidFill>
                  <a:srgbClr val="BCBEC4"/>
                </a:solidFill>
                <a:effectLst/>
              </a:rPr>
            </a:br>
            <a:br>
              <a:rPr lang="en-US" altLang="zh-CN" dirty="0">
                <a:solidFill>
                  <a:srgbClr val="BCBEC4"/>
                </a:solidFill>
                <a:effectLst/>
              </a:rPr>
            </a:br>
            <a:r>
              <a:rPr lang="en-US" altLang="zh-CN" dirty="0">
                <a:solidFill>
                  <a:srgbClr val="7A7E85"/>
                </a:solidFill>
                <a:effectLst/>
              </a:rPr>
              <a:t># </a:t>
            </a:r>
            <a:r>
              <a:rPr lang="en-US" altLang="zh-CN" dirty="0" err="1">
                <a:solidFill>
                  <a:srgbClr val="7A7E85"/>
                </a:solidFill>
                <a:effectLst/>
              </a:rPr>
              <a:t>use_angle_cls</a:t>
            </a:r>
            <a:r>
              <a:rPr lang="en-US" altLang="zh-CN" dirty="0">
                <a:solidFill>
                  <a:srgbClr val="7A7E85"/>
                </a:solidFill>
                <a:effectLst/>
              </a:rPr>
              <a:t> </a:t>
            </a:r>
            <a:r>
              <a:rPr lang="zh-CN" altLang="en-US" dirty="0">
                <a:solidFill>
                  <a:srgbClr val="7A7E85"/>
                </a:solidFill>
                <a:effectLst/>
                <a:latin typeface="宋体" panose="02010600030101010101" pitchFamily="2" charset="-122"/>
                <a:ea typeface="宋体" panose="02010600030101010101" pitchFamily="2" charset="-122"/>
              </a:rPr>
              <a:t>是否加载分类模型</a:t>
            </a:r>
            <a:br>
              <a:rPr lang="zh-CN" altLang="en-US" dirty="0">
                <a:solidFill>
                  <a:srgbClr val="7A7E85"/>
                </a:solidFill>
                <a:effectLst/>
                <a:latin typeface="宋体" panose="02010600030101010101" pitchFamily="2" charset="-122"/>
                <a:ea typeface="宋体" panose="02010600030101010101" pitchFamily="2" charset="-122"/>
              </a:rPr>
            </a:br>
            <a:r>
              <a:rPr lang="en-US" altLang="zh-CN" dirty="0">
                <a:solidFill>
                  <a:srgbClr val="7A7E85"/>
                </a:solidFill>
                <a:effectLst/>
              </a:rPr>
              <a:t># lang </a:t>
            </a:r>
            <a:r>
              <a:rPr lang="zh-CN" altLang="en-US" dirty="0">
                <a:solidFill>
                  <a:srgbClr val="7A7E85"/>
                </a:solidFill>
                <a:effectLst/>
                <a:latin typeface="宋体" panose="02010600030101010101" pitchFamily="2" charset="-122"/>
                <a:ea typeface="宋体" panose="02010600030101010101" pitchFamily="2" charset="-122"/>
              </a:rPr>
              <a:t>模型语言类型</a:t>
            </a:r>
            <a:r>
              <a:rPr lang="zh-CN" altLang="en-US" dirty="0">
                <a:solidFill>
                  <a:srgbClr val="7A7E85"/>
                </a:solidFill>
                <a:effectLst/>
              </a:rPr>
              <a:t> </a:t>
            </a:r>
            <a:r>
              <a:rPr lang="en-US" altLang="zh-CN" dirty="0" err="1">
                <a:solidFill>
                  <a:srgbClr val="7A7E85"/>
                </a:solidFill>
                <a:effectLst/>
              </a:rPr>
              <a:t>ch</a:t>
            </a:r>
            <a:r>
              <a:rPr lang="en-US" altLang="zh-CN" dirty="0">
                <a:solidFill>
                  <a:srgbClr val="7A7E85"/>
                </a:solidFill>
                <a:effectLst/>
              </a:rPr>
              <a:t> </a:t>
            </a:r>
            <a:r>
              <a:rPr lang="zh-CN" altLang="en-US" dirty="0">
                <a:solidFill>
                  <a:srgbClr val="7A7E85"/>
                </a:solidFill>
                <a:effectLst/>
                <a:latin typeface="宋体" panose="02010600030101010101" pitchFamily="2" charset="-122"/>
                <a:ea typeface="宋体" panose="02010600030101010101" pitchFamily="2" charset="-122"/>
              </a:rPr>
              <a:t>中英文</a:t>
            </a:r>
            <a:br>
              <a:rPr lang="zh-CN" altLang="en-US" dirty="0">
                <a:solidFill>
                  <a:srgbClr val="7A7E85"/>
                </a:solidFill>
                <a:effectLst/>
                <a:latin typeface="宋体" panose="02010600030101010101" pitchFamily="2" charset="-122"/>
                <a:ea typeface="宋体" panose="02010600030101010101" pitchFamily="2" charset="-122"/>
              </a:rPr>
            </a:br>
            <a:r>
              <a:rPr lang="en-US" altLang="zh-CN" dirty="0" err="1">
                <a:solidFill>
                  <a:srgbClr val="BCBEC4"/>
                </a:solidFill>
                <a:effectLst/>
              </a:rPr>
              <a:t>ocr</a:t>
            </a:r>
            <a:r>
              <a:rPr lang="en-US" altLang="zh-CN" dirty="0">
                <a:solidFill>
                  <a:srgbClr val="BCBEC4"/>
                </a:solidFill>
                <a:effectLst/>
              </a:rPr>
              <a:t> = </a:t>
            </a:r>
            <a:r>
              <a:rPr lang="en-US" altLang="zh-CN" dirty="0" err="1">
                <a:solidFill>
                  <a:srgbClr val="BCBEC4"/>
                </a:solidFill>
                <a:effectLst/>
              </a:rPr>
              <a:t>PaddleOCR</a:t>
            </a:r>
            <a:r>
              <a:rPr lang="en-US" altLang="zh-CN" dirty="0">
                <a:solidFill>
                  <a:srgbClr val="E8BA36"/>
                </a:solidFill>
                <a:effectLst/>
              </a:rPr>
              <a:t>(</a:t>
            </a:r>
            <a:r>
              <a:rPr lang="en-US" altLang="zh-CN" dirty="0" err="1">
                <a:solidFill>
                  <a:srgbClr val="AA4926"/>
                </a:solidFill>
                <a:effectLst/>
              </a:rPr>
              <a:t>use_angle_cls</a:t>
            </a:r>
            <a:r>
              <a:rPr lang="en-US" altLang="zh-CN" dirty="0">
                <a:solidFill>
                  <a:srgbClr val="BCBEC4"/>
                </a:solidFill>
                <a:effectLst/>
              </a:rPr>
              <a:t>=</a:t>
            </a:r>
            <a:r>
              <a:rPr lang="en-US" altLang="zh-CN" dirty="0">
                <a:solidFill>
                  <a:srgbClr val="CF8E6D"/>
                </a:solidFill>
                <a:effectLst/>
              </a:rPr>
              <a:t>True</a:t>
            </a:r>
            <a:r>
              <a:rPr lang="en-US" altLang="zh-CN" dirty="0">
                <a:solidFill>
                  <a:srgbClr val="BCBEC4"/>
                </a:solidFill>
                <a:effectLst/>
              </a:rPr>
              <a:t>, </a:t>
            </a:r>
            <a:r>
              <a:rPr lang="en-US" altLang="zh-CN" dirty="0">
                <a:solidFill>
                  <a:srgbClr val="AA4926"/>
                </a:solidFill>
                <a:effectLst/>
              </a:rPr>
              <a:t>lang</a:t>
            </a:r>
            <a:r>
              <a:rPr lang="en-US" altLang="zh-CN" dirty="0">
                <a:solidFill>
                  <a:srgbClr val="BCBEC4"/>
                </a:solidFill>
                <a:effectLst/>
              </a:rPr>
              <a:t>=</a:t>
            </a:r>
            <a:r>
              <a:rPr lang="en-US" altLang="zh-CN" dirty="0">
                <a:solidFill>
                  <a:srgbClr val="6AAB73"/>
                </a:solidFill>
                <a:effectLst/>
              </a:rPr>
              <a:t>"</a:t>
            </a:r>
            <a:r>
              <a:rPr lang="en-US" altLang="zh-CN" dirty="0" err="1">
                <a:solidFill>
                  <a:srgbClr val="6AAB73"/>
                </a:solidFill>
                <a:effectLst/>
              </a:rPr>
              <a:t>ch</a:t>
            </a:r>
            <a:r>
              <a:rPr lang="en-US" altLang="zh-CN" dirty="0">
                <a:solidFill>
                  <a:srgbClr val="6AAB73"/>
                </a:solidFill>
                <a:effectLst/>
              </a:rPr>
              <a:t>"</a:t>
            </a:r>
            <a:r>
              <a:rPr lang="en-US" altLang="zh-CN" dirty="0">
                <a:solidFill>
                  <a:srgbClr val="E8BA36"/>
                </a:solidFill>
                <a:effectLst/>
              </a:rPr>
              <a:t>)</a:t>
            </a:r>
            <a:br>
              <a:rPr lang="en-US" altLang="zh-CN" dirty="0">
                <a:solidFill>
                  <a:srgbClr val="E8BA36"/>
                </a:solidFill>
                <a:effectLst/>
              </a:rPr>
            </a:br>
            <a:r>
              <a:rPr lang="en-US" altLang="zh-CN" dirty="0" err="1">
                <a:solidFill>
                  <a:srgbClr val="BCBEC4"/>
                </a:solidFill>
                <a:effectLst/>
              </a:rPr>
              <a:t>img_path</a:t>
            </a:r>
            <a:r>
              <a:rPr lang="en-US" altLang="zh-CN" dirty="0">
                <a:solidFill>
                  <a:srgbClr val="BCBEC4"/>
                </a:solidFill>
                <a:effectLst/>
              </a:rPr>
              <a:t> = </a:t>
            </a:r>
            <a:r>
              <a:rPr lang="en-US" altLang="zh-CN" dirty="0">
                <a:solidFill>
                  <a:srgbClr val="6AAB73"/>
                </a:solidFill>
                <a:effectLst/>
              </a:rPr>
              <a:t>'./</a:t>
            </a:r>
            <a:r>
              <a:rPr lang="en-US" altLang="zh-CN" dirty="0" err="1">
                <a:solidFill>
                  <a:srgbClr val="6AAB73"/>
                </a:solidFill>
                <a:effectLst/>
              </a:rPr>
              <a:t>ppocr_img</a:t>
            </a:r>
            <a:r>
              <a:rPr lang="en-US" altLang="zh-CN" dirty="0">
                <a:solidFill>
                  <a:srgbClr val="6AAB73"/>
                </a:solidFill>
                <a:effectLst/>
              </a:rPr>
              <a:t>/</a:t>
            </a:r>
            <a:r>
              <a:rPr lang="en-US" altLang="zh-CN" dirty="0" err="1">
                <a:solidFill>
                  <a:srgbClr val="6AAB73"/>
                </a:solidFill>
                <a:effectLst/>
              </a:rPr>
              <a:t>imgs</a:t>
            </a:r>
            <a:r>
              <a:rPr lang="en-US" altLang="zh-CN" dirty="0">
                <a:solidFill>
                  <a:srgbClr val="6AAB73"/>
                </a:solidFill>
                <a:effectLst/>
              </a:rPr>
              <a:t>/test.jpg'</a:t>
            </a:r>
            <a:br>
              <a:rPr lang="en-US" altLang="zh-CN" dirty="0">
                <a:solidFill>
                  <a:srgbClr val="6AAB73"/>
                </a:solidFill>
                <a:effectLst/>
              </a:rPr>
            </a:br>
            <a:r>
              <a:rPr lang="en-US" altLang="zh-CN" dirty="0">
                <a:solidFill>
                  <a:srgbClr val="BCBEC4"/>
                </a:solidFill>
                <a:effectLst/>
              </a:rPr>
              <a:t>result = </a:t>
            </a:r>
            <a:r>
              <a:rPr lang="en-US" altLang="zh-CN" dirty="0" err="1">
                <a:solidFill>
                  <a:srgbClr val="BCBEC4"/>
                </a:solidFill>
                <a:effectLst/>
              </a:rPr>
              <a:t>ocr.ocr</a:t>
            </a:r>
            <a:r>
              <a:rPr lang="en-US" altLang="zh-CN" dirty="0">
                <a:solidFill>
                  <a:srgbClr val="E8BA36"/>
                </a:solidFill>
                <a:effectLst/>
              </a:rPr>
              <a:t>(</a:t>
            </a:r>
            <a:r>
              <a:rPr lang="en-US" altLang="zh-CN" dirty="0" err="1">
                <a:solidFill>
                  <a:srgbClr val="BCBEC4"/>
                </a:solidFill>
                <a:effectLst/>
              </a:rPr>
              <a:t>img_path</a:t>
            </a:r>
            <a:r>
              <a:rPr lang="en-US" altLang="zh-CN" dirty="0">
                <a:solidFill>
                  <a:srgbClr val="BCBEC4"/>
                </a:solidFill>
                <a:effectLst/>
              </a:rPr>
              <a:t>, </a:t>
            </a:r>
            <a:r>
              <a:rPr lang="en-US" altLang="zh-CN" dirty="0" err="1">
                <a:solidFill>
                  <a:srgbClr val="AA4926"/>
                </a:solidFill>
                <a:effectLst/>
              </a:rPr>
              <a:t>cls</a:t>
            </a:r>
            <a:r>
              <a:rPr lang="en-US" altLang="zh-CN" dirty="0">
                <a:solidFill>
                  <a:srgbClr val="BCBEC4"/>
                </a:solidFill>
                <a:effectLst/>
              </a:rPr>
              <a:t>=</a:t>
            </a:r>
            <a:r>
              <a:rPr lang="en-US" altLang="zh-CN" dirty="0">
                <a:solidFill>
                  <a:srgbClr val="CF8E6D"/>
                </a:solidFill>
                <a:effectLst/>
              </a:rPr>
              <a:t>True</a:t>
            </a:r>
            <a:r>
              <a:rPr lang="en-US" altLang="zh-CN" dirty="0">
                <a:solidFill>
                  <a:srgbClr val="E8BA36"/>
                </a:solidFill>
                <a:effectLst/>
              </a:rPr>
              <a:t>)</a:t>
            </a:r>
            <a:br>
              <a:rPr lang="en-US" altLang="zh-CN" dirty="0">
                <a:solidFill>
                  <a:srgbClr val="E8BA36"/>
                </a:solidFill>
                <a:effectLst/>
              </a:rPr>
            </a:br>
            <a:r>
              <a:rPr lang="en-US" altLang="zh-CN" dirty="0">
                <a:solidFill>
                  <a:srgbClr val="CF8E6D"/>
                </a:solidFill>
                <a:effectLst/>
              </a:rPr>
              <a:t>for </a:t>
            </a:r>
            <a:r>
              <a:rPr lang="en-US" altLang="zh-CN" dirty="0" err="1">
                <a:solidFill>
                  <a:srgbClr val="BCBEC4"/>
                </a:solidFill>
                <a:effectLst/>
              </a:rPr>
              <a:t>idx</a:t>
            </a:r>
            <a:r>
              <a:rPr lang="en-US" altLang="zh-CN" dirty="0">
                <a:solidFill>
                  <a:srgbClr val="BCBEC4"/>
                </a:solidFill>
                <a:effectLst/>
              </a:rPr>
              <a:t> </a:t>
            </a:r>
            <a:r>
              <a:rPr lang="en-US" altLang="zh-CN" dirty="0">
                <a:solidFill>
                  <a:srgbClr val="CF8E6D"/>
                </a:solidFill>
                <a:effectLst/>
              </a:rPr>
              <a:t>in </a:t>
            </a:r>
            <a:r>
              <a:rPr lang="en-US" altLang="zh-CN" dirty="0">
                <a:solidFill>
                  <a:srgbClr val="8888C6"/>
                </a:solidFill>
                <a:effectLst/>
              </a:rPr>
              <a:t>range</a:t>
            </a:r>
            <a:r>
              <a:rPr lang="en-US" altLang="zh-CN" dirty="0">
                <a:solidFill>
                  <a:srgbClr val="E8BA36"/>
                </a:solidFill>
                <a:effectLst/>
              </a:rPr>
              <a:t>(</a:t>
            </a:r>
            <a:r>
              <a:rPr lang="en-US" altLang="zh-CN" dirty="0" err="1">
                <a:solidFill>
                  <a:srgbClr val="8888C6"/>
                </a:solidFill>
                <a:effectLst/>
              </a:rPr>
              <a:t>len</a:t>
            </a:r>
            <a:r>
              <a:rPr lang="en-US" altLang="zh-CN" dirty="0">
                <a:solidFill>
                  <a:srgbClr val="54A857"/>
                </a:solidFill>
                <a:effectLst/>
              </a:rPr>
              <a:t>(</a:t>
            </a:r>
            <a:r>
              <a:rPr lang="en-US" altLang="zh-CN" dirty="0">
                <a:solidFill>
                  <a:srgbClr val="BCBEC4"/>
                </a:solidFill>
                <a:effectLst/>
              </a:rPr>
              <a:t>result</a:t>
            </a:r>
            <a:r>
              <a:rPr lang="en-US" altLang="zh-CN" dirty="0">
                <a:solidFill>
                  <a:srgbClr val="54A857"/>
                </a:solidFill>
                <a:effectLst/>
              </a:rPr>
              <a:t>)</a:t>
            </a:r>
            <a:r>
              <a:rPr lang="en-US" altLang="zh-CN" dirty="0">
                <a:solidFill>
                  <a:srgbClr val="E8BA36"/>
                </a:solidFill>
                <a:effectLst/>
              </a:rPr>
              <a:t>)</a:t>
            </a:r>
            <a:r>
              <a:rPr lang="en-US" altLang="zh-CN" dirty="0">
                <a:solidFill>
                  <a:srgbClr val="BCBEC4"/>
                </a:solidFill>
                <a:effectLst/>
              </a:rPr>
              <a:t>:</a:t>
            </a:r>
            <a:br>
              <a:rPr lang="en-US" altLang="zh-CN" dirty="0">
                <a:solidFill>
                  <a:srgbClr val="BCBEC4"/>
                </a:solidFill>
                <a:effectLst/>
              </a:rPr>
            </a:br>
            <a:r>
              <a:rPr lang="en-US" altLang="zh-CN" dirty="0">
                <a:solidFill>
                  <a:srgbClr val="BCBEC4"/>
                </a:solidFill>
                <a:effectLst/>
              </a:rPr>
              <a:t>    res = result</a:t>
            </a:r>
            <a:r>
              <a:rPr lang="en-US" altLang="zh-CN" dirty="0">
                <a:solidFill>
                  <a:srgbClr val="E8BA36"/>
                </a:solidFill>
                <a:effectLst/>
              </a:rPr>
              <a:t>[</a:t>
            </a:r>
            <a:r>
              <a:rPr lang="en-US" altLang="zh-CN" dirty="0" err="1">
                <a:solidFill>
                  <a:srgbClr val="BCBEC4"/>
                </a:solidFill>
                <a:effectLst/>
              </a:rPr>
              <a:t>idx</a:t>
            </a:r>
            <a:r>
              <a:rPr lang="en-US" altLang="zh-CN" dirty="0">
                <a:solidFill>
                  <a:srgbClr val="E8BA36"/>
                </a:solidFill>
                <a:effectLst/>
              </a:rPr>
              <a:t>]</a:t>
            </a:r>
            <a:br>
              <a:rPr lang="en-US" altLang="zh-CN" dirty="0">
                <a:solidFill>
                  <a:srgbClr val="E8BA36"/>
                </a:solidFill>
                <a:effectLst/>
              </a:rPr>
            </a:br>
            <a:r>
              <a:rPr lang="en-US" altLang="zh-CN" dirty="0">
                <a:solidFill>
                  <a:srgbClr val="E8BA36"/>
                </a:solidFill>
                <a:effectLst/>
              </a:rPr>
              <a:t>    </a:t>
            </a:r>
            <a:r>
              <a:rPr lang="en-US" altLang="zh-CN" dirty="0">
                <a:solidFill>
                  <a:srgbClr val="CF8E6D"/>
                </a:solidFill>
                <a:effectLst/>
              </a:rPr>
              <a:t>for </a:t>
            </a:r>
            <a:r>
              <a:rPr lang="en-US" altLang="zh-CN" dirty="0">
                <a:solidFill>
                  <a:srgbClr val="BCBEC4"/>
                </a:solidFill>
                <a:effectLst/>
              </a:rPr>
              <a:t>line </a:t>
            </a:r>
            <a:r>
              <a:rPr lang="en-US" altLang="zh-CN" dirty="0">
                <a:solidFill>
                  <a:srgbClr val="CF8E6D"/>
                </a:solidFill>
                <a:effectLst/>
              </a:rPr>
              <a:t>in </a:t>
            </a:r>
            <a:r>
              <a:rPr lang="en-US" altLang="zh-CN" dirty="0">
                <a:solidFill>
                  <a:srgbClr val="BCBEC4"/>
                </a:solidFill>
                <a:effectLst/>
              </a:rPr>
              <a:t>res:</a:t>
            </a:r>
            <a:br>
              <a:rPr lang="en-US" altLang="zh-CN" dirty="0">
                <a:solidFill>
                  <a:srgbClr val="BCBEC4"/>
                </a:solidFill>
                <a:effectLst/>
              </a:rPr>
            </a:br>
            <a:r>
              <a:rPr lang="en-US" altLang="zh-CN" dirty="0">
                <a:solidFill>
                  <a:srgbClr val="BCBEC4"/>
                </a:solidFill>
                <a:effectLst/>
              </a:rPr>
              <a:t>        </a:t>
            </a:r>
            <a:r>
              <a:rPr lang="en-US" altLang="zh-CN" dirty="0">
                <a:solidFill>
                  <a:srgbClr val="8888C6"/>
                </a:solidFill>
                <a:effectLst/>
              </a:rPr>
              <a:t>print</a:t>
            </a:r>
            <a:r>
              <a:rPr lang="en-US" altLang="zh-CN" dirty="0">
                <a:solidFill>
                  <a:srgbClr val="E8BA36"/>
                </a:solidFill>
                <a:effectLst/>
              </a:rPr>
              <a:t>(</a:t>
            </a:r>
            <a:r>
              <a:rPr lang="en-US" altLang="zh-CN" dirty="0">
                <a:solidFill>
                  <a:srgbClr val="BCBEC4"/>
                </a:solidFill>
                <a:effectLst/>
              </a:rPr>
              <a:t>line</a:t>
            </a:r>
            <a:r>
              <a:rPr lang="en-US" altLang="zh-CN" dirty="0">
                <a:solidFill>
                  <a:srgbClr val="E8BA36"/>
                </a:solidFill>
                <a:effectLst/>
              </a:rPr>
              <a:t>)</a:t>
            </a:r>
            <a:br>
              <a:rPr lang="en-US" altLang="zh-CN" dirty="0">
                <a:solidFill>
                  <a:srgbClr val="E8BA36"/>
                </a:solidFill>
                <a:effectLst/>
              </a:rPr>
            </a:br>
            <a:br>
              <a:rPr lang="en-US" altLang="zh-CN" dirty="0">
                <a:solidFill>
                  <a:srgbClr val="E8BA36"/>
                </a:solidFill>
                <a:effectLst/>
              </a:rPr>
            </a:br>
            <a:r>
              <a:rPr lang="en-US" altLang="zh-CN" dirty="0">
                <a:solidFill>
                  <a:srgbClr val="7A7E85"/>
                </a:solidFill>
                <a:effectLst/>
              </a:rPr>
              <a:t># </a:t>
            </a:r>
            <a:r>
              <a:rPr lang="zh-CN" altLang="en-US" dirty="0">
                <a:solidFill>
                  <a:srgbClr val="7A7E85"/>
                </a:solidFill>
                <a:effectLst/>
                <a:latin typeface="宋体" panose="02010600030101010101" pitchFamily="2" charset="-122"/>
                <a:ea typeface="宋体" panose="02010600030101010101" pitchFamily="2" charset="-122"/>
              </a:rPr>
              <a:t>显示结果</a:t>
            </a:r>
            <a:br>
              <a:rPr lang="zh-CN" altLang="en-US" dirty="0">
                <a:solidFill>
                  <a:srgbClr val="7A7E85"/>
                </a:solidFill>
                <a:effectLst/>
                <a:latin typeface="宋体" panose="02010600030101010101" pitchFamily="2" charset="-122"/>
                <a:ea typeface="宋体" panose="02010600030101010101" pitchFamily="2" charset="-122"/>
              </a:rPr>
            </a:br>
            <a:r>
              <a:rPr lang="en-US" altLang="zh-CN" dirty="0">
                <a:solidFill>
                  <a:srgbClr val="CF8E6D"/>
                </a:solidFill>
                <a:effectLst/>
              </a:rPr>
              <a:t>from </a:t>
            </a:r>
            <a:r>
              <a:rPr lang="en-US" altLang="zh-CN" dirty="0">
                <a:solidFill>
                  <a:srgbClr val="BCBEC4"/>
                </a:solidFill>
                <a:effectLst/>
              </a:rPr>
              <a:t>PIL </a:t>
            </a:r>
            <a:r>
              <a:rPr lang="en-US" altLang="zh-CN" dirty="0">
                <a:solidFill>
                  <a:srgbClr val="CF8E6D"/>
                </a:solidFill>
                <a:effectLst/>
              </a:rPr>
              <a:t>import </a:t>
            </a:r>
            <a:r>
              <a:rPr lang="en-US" altLang="zh-CN" dirty="0">
                <a:solidFill>
                  <a:srgbClr val="BCBEC4"/>
                </a:solidFill>
                <a:effectLst/>
              </a:rPr>
              <a:t>Image</a:t>
            </a:r>
            <a:br>
              <a:rPr lang="en-US" altLang="zh-CN" dirty="0">
                <a:solidFill>
                  <a:srgbClr val="BCBEC4"/>
                </a:solidFill>
                <a:effectLst/>
              </a:rPr>
            </a:br>
            <a:r>
              <a:rPr lang="en-US" altLang="zh-CN" dirty="0">
                <a:solidFill>
                  <a:srgbClr val="BCBEC4"/>
                </a:solidFill>
                <a:effectLst/>
              </a:rPr>
              <a:t>result = result</a:t>
            </a:r>
            <a:r>
              <a:rPr lang="en-US" altLang="zh-CN" dirty="0">
                <a:solidFill>
                  <a:srgbClr val="E8BA36"/>
                </a:solidFill>
                <a:effectLst/>
              </a:rPr>
              <a:t>[</a:t>
            </a:r>
            <a:r>
              <a:rPr lang="en-US" altLang="zh-CN" dirty="0">
                <a:solidFill>
                  <a:srgbClr val="2AACB8"/>
                </a:solidFill>
                <a:effectLst/>
              </a:rPr>
              <a:t>0</a:t>
            </a:r>
            <a:r>
              <a:rPr lang="en-US" altLang="zh-CN" dirty="0">
                <a:solidFill>
                  <a:srgbClr val="E8BA36"/>
                </a:solidFill>
                <a:effectLst/>
              </a:rPr>
              <a:t>]</a:t>
            </a:r>
            <a:br>
              <a:rPr lang="en-US" altLang="zh-CN" dirty="0">
                <a:solidFill>
                  <a:srgbClr val="E8BA36"/>
                </a:solidFill>
                <a:effectLst/>
              </a:rPr>
            </a:br>
            <a:r>
              <a:rPr lang="en-US" altLang="zh-CN" dirty="0">
                <a:solidFill>
                  <a:srgbClr val="BCBEC4"/>
                </a:solidFill>
                <a:effectLst/>
              </a:rPr>
              <a:t>image = </a:t>
            </a:r>
            <a:r>
              <a:rPr lang="en-US" altLang="zh-CN" dirty="0" err="1">
                <a:solidFill>
                  <a:srgbClr val="BCBEC4"/>
                </a:solidFill>
                <a:effectLst/>
              </a:rPr>
              <a:t>Image.open</a:t>
            </a:r>
            <a:r>
              <a:rPr lang="en-US" altLang="zh-CN" dirty="0">
                <a:solidFill>
                  <a:srgbClr val="E8BA36"/>
                </a:solidFill>
                <a:effectLst/>
              </a:rPr>
              <a:t>(</a:t>
            </a:r>
            <a:r>
              <a:rPr lang="en-US" altLang="zh-CN" dirty="0" err="1">
                <a:solidFill>
                  <a:srgbClr val="BCBEC4"/>
                </a:solidFill>
                <a:effectLst/>
              </a:rPr>
              <a:t>img_path</a:t>
            </a:r>
            <a:r>
              <a:rPr lang="en-US" altLang="zh-CN" dirty="0">
                <a:solidFill>
                  <a:srgbClr val="E8BA36"/>
                </a:solidFill>
                <a:effectLst/>
              </a:rPr>
              <a:t>)</a:t>
            </a:r>
            <a:r>
              <a:rPr lang="en-US" altLang="zh-CN" dirty="0">
                <a:solidFill>
                  <a:srgbClr val="BCBEC4"/>
                </a:solidFill>
                <a:effectLst/>
              </a:rPr>
              <a:t>.convert</a:t>
            </a:r>
            <a:r>
              <a:rPr lang="en-US" altLang="zh-CN" dirty="0">
                <a:solidFill>
                  <a:srgbClr val="E8BA36"/>
                </a:solidFill>
                <a:effectLst/>
              </a:rPr>
              <a:t>(</a:t>
            </a:r>
            <a:r>
              <a:rPr lang="en-US" altLang="zh-CN" dirty="0">
                <a:solidFill>
                  <a:srgbClr val="6AAB73"/>
                </a:solidFill>
                <a:effectLst/>
              </a:rPr>
              <a:t>'RGB'</a:t>
            </a:r>
            <a:r>
              <a:rPr lang="en-US" altLang="zh-CN" dirty="0">
                <a:solidFill>
                  <a:srgbClr val="E8BA36"/>
                </a:solidFill>
                <a:effectLst/>
              </a:rPr>
              <a:t>)</a:t>
            </a:r>
            <a:br>
              <a:rPr lang="en-US" altLang="zh-CN" dirty="0">
                <a:solidFill>
                  <a:srgbClr val="E8BA36"/>
                </a:solidFill>
                <a:effectLst/>
              </a:rPr>
            </a:br>
            <a:r>
              <a:rPr lang="en-US" altLang="zh-CN" dirty="0">
                <a:solidFill>
                  <a:srgbClr val="BCBEC4"/>
                </a:solidFill>
                <a:effectLst/>
              </a:rPr>
              <a:t>boxes = </a:t>
            </a:r>
            <a:r>
              <a:rPr lang="en-US" altLang="zh-CN" dirty="0">
                <a:solidFill>
                  <a:srgbClr val="E8BA36"/>
                </a:solidFill>
                <a:effectLst/>
              </a:rPr>
              <a:t>[</a:t>
            </a:r>
            <a:r>
              <a:rPr lang="en-US" altLang="zh-CN" dirty="0">
                <a:solidFill>
                  <a:srgbClr val="BCBEC4"/>
                </a:solidFill>
                <a:effectLst/>
              </a:rPr>
              <a:t>line</a:t>
            </a:r>
            <a:r>
              <a:rPr lang="en-US" altLang="zh-CN" dirty="0">
                <a:solidFill>
                  <a:srgbClr val="54A857"/>
                </a:solidFill>
                <a:effectLst/>
              </a:rPr>
              <a:t>[</a:t>
            </a:r>
            <a:r>
              <a:rPr lang="en-US" altLang="zh-CN" dirty="0">
                <a:solidFill>
                  <a:srgbClr val="2AACB8"/>
                </a:solidFill>
                <a:effectLst/>
              </a:rPr>
              <a:t>0</a:t>
            </a:r>
            <a:r>
              <a:rPr lang="en-US" altLang="zh-CN" dirty="0">
                <a:solidFill>
                  <a:srgbClr val="54A857"/>
                </a:solidFill>
                <a:effectLst/>
              </a:rPr>
              <a:t>] </a:t>
            </a:r>
            <a:r>
              <a:rPr lang="en-US" altLang="zh-CN" dirty="0">
                <a:solidFill>
                  <a:srgbClr val="CF8E6D"/>
                </a:solidFill>
                <a:effectLst/>
              </a:rPr>
              <a:t>for </a:t>
            </a:r>
            <a:r>
              <a:rPr lang="en-US" altLang="zh-CN" dirty="0">
                <a:solidFill>
                  <a:srgbClr val="BCBEC4"/>
                </a:solidFill>
                <a:effectLst/>
              </a:rPr>
              <a:t>line </a:t>
            </a:r>
            <a:r>
              <a:rPr lang="en-US" altLang="zh-CN" dirty="0">
                <a:solidFill>
                  <a:srgbClr val="CF8E6D"/>
                </a:solidFill>
                <a:effectLst/>
              </a:rPr>
              <a:t>in </a:t>
            </a:r>
            <a:r>
              <a:rPr lang="en-US" altLang="zh-CN" dirty="0">
                <a:solidFill>
                  <a:srgbClr val="BCBEC4"/>
                </a:solidFill>
                <a:effectLst/>
              </a:rPr>
              <a:t>result</a:t>
            </a:r>
            <a:r>
              <a:rPr lang="en-US" altLang="zh-CN" dirty="0">
                <a:solidFill>
                  <a:srgbClr val="E8BA36"/>
                </a:solidFill>
                <a:effectLst/>
              </a:rPr>
              <a:t>]</a:t>
            </a:r>
            <a:br>
              <a:rPr lang="en-US" altLang="zh-CN" dirty="0">
                <a:solidFill>
                  <a:srgbClr val="E8BA36"/>
                </a:solidFill>
                <a:effectLst/>
              </a:rPr>
            </a:br>
            <a:r>
              <a:rPr lang="en-US" altLang="zh-CN" dirty="0" err="1">
                <a:solidFill>
                  <a:srgbClr val="BCBEC4"/>
                </a:solidFill>
                <a:effectLst/>
              </a:rPr>
              <a:t>txts</a:t>
            </a:r>
            <a:r>
              <a:rPr lang="en-US" altLang="zh-CN" dirty="0">
                <a:solidFill>
                  <a:srgbClr val="BCBEC4"/>
                </a:solidFill>
                <a:effectLst/>
              </a:rPr>
              <a:t> = </a:t>
            </a:r>
            <a:r>
              <a:rPr lang="en-US" altLang="zh-CN" dirty="0">
                <a:solidFill>
                  <a:srgbClr val="E8BA36"/>
                </a:solidFill>
                <a:effectLst/>
              </a:rPr>
              <a:t>[</a:t>
            </a:r>
            <a:r>
              <a:rPr lang="en-US" altLang="zh-CN" dirty="0">
                <a:solidFill>
                  <a:srgbClr val="BCBEC4"/>
                </a:solidFill>
                <a:effectLst/>
              </a:rPr>
              <a:t>line</a:t>
            </a:r>
            <a:r>
              <a:rPr lang="en-US" altLang="zh-CN" dirty="0">
                <a:solidFill>
                  <a:srgbClr val="359FF4"/>
                </a:solidFill>
                <a:effectLst/>
              </a:rPr>
              <a:t>[</a:t>
            </a:r>
            <a:r>
              <a:rPr lang="en-US" altLang="zh-CN" dirty="0">
                <a:solidFill>
                  <a:srgbClr val="2AACB8"/>
                </a:solidFill>
                <a:effectLst/>
              </a:rPr>
              <a:t>1</a:t>
            </a:r>
            <a:r>
              <a:rPr lang="en-US" altLang="zh-CN" dirty="0">
                <a:solidFill>
                  <a:srgbClr val="359FF4"/>
                </a:solidFill>
                <a:effectLst/>
              </a:rPr>
              <a:t>]</a:t>
            </a:r>
            <a:r>
              <a:rPr lang="en-US" altLang="zh-CN" dirty="0">
                <a:solidFill>
                  <a:srgbClr val="54A857"/>
                </a:solidFill>
                <a:effectLst/>
              </a:rPr>
              <a:t>[</a:t>
            </a:r>
            <a:r>
              <a:rPr lang="en-US" altLang="zh-CN" dirty="0">
                <a:solidFill>
                  <a:srgbClr val="2AACB8"/>
                </a:solidFill>
                <a:effectLst/>
              </a:rPr>
              <a:t>0</a:t>
            </a:r>
            <a:r>
              <a:rPr lang="en-US" altLang="zh-CN" dirty="0">
                <a:solidFill>
                  <a:srgbClr val="54A857"/>
                </a:solidFill>
                <a:effectLst/>
              </a:rPr>
              <a:t>] </a:t>
            </a:r>
            <a:r>
              <a:rPr lang="en-US" altLang="zh-CN" dirty="0">
                <a:solidFill>
                  <a:srgbClr val="CF8E6D"/>
                </a:solidFill>
                <a:effectLst/>
              </a:rPr>
              <a:t>for </a:t>
            </a:r>
            <a:r>
              <a:rPr lang="en-US" altLang="zh-CN" dirty="0">
                <a:solidFill>
                  <a:srgbClr val="BCBEC4"/>
                </a:solidFill>
                <a:effectLst/>
              </a:rPr>
              <a:t>line </a:t>
            </a:r>
            <a:r>
              <a:rPr lang="en-US" altLang="zh-CN" dirty="0">
                <a:solidFill>
                  <a:srgbClr val="CF8E6D"/>
                </a:solidFill>
                <a:effectLst/>
              </a:rPr>
              <a:t>in </a:t>
            </a:r>
            <a:r>
              <a:rPr lang="en-US" altLang="zh-CN" dirty="0">
                <a:solidFill>
                  <a:srgbClr val="BCBEC4"/>
                </a:solidFill>
                <a:effectLst/>
              </a:rPr>
              <a:t>result</a:t>
            </a:r>
            <a:r>
              <a:rPr lang="en-US" altLang="zh-CN" dirty="0">
                <a:solidFill>
                  <a:srgbClr val="E8BA36"/>
                </a:solidFill>
                <a:effectLst/>
              </a:rPr>
              <a:t>]</a:t>
            </a:r>
            <a:br>
              <a:rPr lang="en-US" altLang="zh-CN" dirty="0">
                <a:solidFill>
                  <a:srgbClr val="E8BA36"/>
                </a:solidFill>
                <a:effectLst/>
              </a:rPr>
            </a:br>
            <a:r>
              <a:rPr lang="en-US" altLang="zh-CN" dirty="0">
                <a:solidFill>
                  <a:srgbClr val="BCBEC4"/>
                </a:solidFill>
                <a:effectLst/>
              </a:rPr>
              <a:t>scores = </a:t>
            </a:r>
            <a:r>
              <a:rPr lang="en-US" altLang="zh-CN" dirty="0">
                <a:solidFill>
                  <a:srgbClr val="E8BA36"/>
                </a:solidFill>
                <a:effectLst/>
              </a:rPr>
              <a:t>[</a:t>
            </a:r>
            <a:r>
              <a:rPr lang="en-US" altLang="zh-CN" dirty="0">
                <a:solidFill>
                  <a:srgbClr val="BCBEC4"/>
                </a:solidFill>
                <a:effectLst/>
              </a:rPr>
              <a:t>line</a:t>
            </a:r>
            <a:r>
              <a:rPr lang="en-US" altLang="zh-CN" dirty="0">
                <a:solidFill>
                  <a:srgbClr val="359FF4"/>
                </a:solidFill>
                <a:effectLst/>
              </a:rPr>
              <a:t>[</a:t>
            </a:r>
            <a:r>
              <a:rPr lang="en-US" altLang="zh-CN" dirty="0">
                <a:solidFill>
                  <a:srgbClr val="2AACB8"/>
                </a:solidFill>
                <a:effectLst/>
              </a:rPr>
              <a:t>1</a:t>
            </a:r>
            <a:r>
              <a:rPr lang="en-US" altLang="zh-CN" dirty="0">
                <a:solidFill>
                  <a:srgbClr val="359FF4"/>
                </a:solidFill>
                <a:effectLst/>
              </a:rPr>
              <a:t>]</a:t>
            </a:r>
            <a:r>
              <a:rPr lang="en-US" altLang="zh-CN" dirty="0">
                <a:solidFill>
                  <a:srgbClr val="54A857"/>
                </a:solidFill>
                <a:effectLst/>
              </a:rPr>
              <a:t>[</a:t>
            </a:r>
            <a:r>
              <a:rPr lang="en-US" altLang="zh-CN" dirty="0">
                <a:solidFill>
                  <a:srgbClr val="2AACB8"/>
                </a:solidFill>
                <a:effectLst/>
              </a:rPr>
              <a:t>1</a:t>
            </a:r>
            <a:r>
              <a:rPr lang="en-US" altLang="zh-CN" dirty="0">
                <a:solidFill>
                  <a:srgbClr val="54A857"/>
                </a:solidFill>
                <a:effectLst/>
              </a:rPr>
              <a:t>] </a:t>
            </a:r>
            <a:r>
              <a:rPr lang="en-US" altLang="zh-CN" dirty="0">
                <a:solidFill>
                  <a:srgbClr val="CF8E6D"/>
                </a:solidFill>
                <a:effectLst/>
              </a:rPr>
              <a:t>for </a:t>
            </a:r>
            <a:r>
              <a:rPr lang="en-US" altLang="zh-CN" dirty="0">
                <a:solidFill>
                  <a:srgbClr val="BCBEC4"/>
                </a:solidFill>
                <a:effectLst/>
              </a:rPr>
              <a:t>line </a:t>
            </a:r>
            <a:r>
              <a:rPr lang="en-US" altLang="zh-CN" dirty="0">
                <a:solidFill>
                  <a:srgbClr val="CF8E6D"/>
                </a:solidFill>
                <a:effectLst/>
              </a:rPr>
              <a:t>in </a:t>
            </a:r>
            <a:r>
              <a:rPr lang="en-US" altLang="zh-CN" dirty="0">
                <a:solidFill>
                  <a:srgbClr val="BCBEC4"/>
                </a:solidFill>
                <a:effectLst/>
              </a:rPr>
              <a:t>result</a:t>
            </a:r>
            <a:r>
              <a:rPr lang="en-US" altLang="zh-CN" dirty="0">
                <a:solidFill>
                  <a:srgbClr val="E8BA36"/>
                </a:solidFill>
                <a:effectLst/>
              </a:rPr>
              <a:t>]</a:t>
            </a:r>
            <a:br>
              <a:rPr lang="en-US" altLang="zh-CN" dirty="0">
                <a:solidFill>
                  <a:srgbClr val="E8BA36"/>
                </a:solidFill>
                <a:effectLst/>
              </a:rPr>
            </a:br>
            <a:r>
              <a:rPr lang="en-US" altLang="zh-CN" dirty="0" err="1">
                <a:solidFill>
                  <a:srgbClr val="BCBEC4"/>
                </a:solidFill>
                <a:effectLst/>
              </a:rPr>
              <a:t>im_show</a:t>
            </a:r>
            <a:r>
              <a:rPr lang="en-US" altLang="zh-CN" dirty="0">
                <a:solidFill>
                  <a:srgbClr val="BCBEC4"/>
                </a:solidFill>
                <a:effectLst/>
              </a:rPr>
              <a:t> = </a:t>
            </a:r>
            <a:r>
              <a:rPr lang="en-US" altLang="zh-CN" dirty="0" err="1">
                <a:solidFill>
                  <a:srgbClr val="BCBEC4"/>
                </a:solidFill>
                <a:effectLst/>
              </a:rPr>
              <a:t>draw_ocr</a:t>
            </a:r>
            <a:r>
              <a:rPr lang="en-US" altLang="zh-CN" dirty="0">
                <a:solidFill>
                  <a:srgbClr val="E8BA36"/>
                </a:solidFill>
                <a:effectLst/>
              </a:rPr>
              <a:t>(</a:t>
            </a:r>
            <a:r>
              <a:rPr lang="en-US" altLang="zh-CN" dirty="0">
                <a:solidFill>
                  <a:srgbClr val="BCBEC4"/>
                </a:solidFill>
                <a:effectLst/>
              </a:rPr>
              <a:t>image, boxes, </a:t>
            </a:r>
            <a:r>
              <a:rPr lang="en-US" altLang="zh-CN" dirty="0" err="1">
                <a:solidFill>
                  <a:srgbClr val="BCBEC4"/>
                </a:solidFill>
                <a:effectLst/>
              </a:rPr>
              <a:t>txts</a:t>
            </a:r>
            <a:r>
              <a:rPr lang="en-US" altLang="zh-CN" dirty="0">
                <a:solidFill>
                  <a:srgbClr val="BCBEC4"/>
                </a:solidFill>
                <a:effectLst/>
              </a:rPr>
              <a:t>, scores, </a:t>
            </a:r>
            <a:r>
              <a:rPr lang="en-US" altLang="zh-CN" dirty="0" err="1">
                <a:solidFill>
                  <a:srgbClr val="AA4926"/>
                </a:solidFill>
                <a:effectLst/>
              </a:rPr>
              <a:t>font_path</a:t>
            </a:r>
            <a:r>
              <a:rPr lang="en-US" altLang="zh-CN" dirty="0">
                <a:solidFill>
                  <a:srgbClr val="BCBEC4"/>
                </a:solidFill>
                <a:effectLst/>
              </a:rPr>
              <a:t>=</a:t>
            </a:r>
            <a:r>
              <a:rPr lang="en-US" altLang="zh-CN" dirty="0">
                <a:solidFill>
                  <a:srgbClr val="6AAB73"/>
                </a:solidFill>
                <a:effectLst/>
              </a:rPr>
              <a:t>'./</a:t>
            </a:r>
            <a:r>
              <a:rPr lang="en-US" altLang="zh-CN" dirty="0" err="1">
                <a:solidFill>
                  <a:srgbClr val="6AAB73"/>
                </a:solidFill>
                <a:effectLst/>
              </a:rPr>
              <a:t>ppocr_img</a:t>
            </a:r>
            <a:r>
              <a:rPr lang="en-US" altLang="zh-CN" dirty="0">
                <a:solidFill>
                  <a:srgbClr val="6AAB73"/>
                </a:solidFill>
                <a:effectLst/>
              </a:rPr>
              <a:t>/fonts/chinese_cht.ttf'</a:t>
            </a:r>
            <a:r>
              <a:rPr lang="en-US" altLang="zh-CN" dirty="0">
                <a:solidFill>
                  <a:srgbClr val="E8BA36"/>
                </a:solidFill>
                <a:effectLst/>
              </a:rPr>
              <a:t>)</a:t>
            </a:r>
            <a:br>
              <a:rPr lang="en-US" altLang="zh-CN" dirty="0">
                <a:solidFill>
                  <a:srgbClr val="E8BA36"/>
                </a:solidFill>
                <a:effectLst/>
              </a:rPr>
            </a:br>
            <a:r>
              <a:rPr lang="en-US" altLang="zh-CN" dirty="0" err="1">
                <a:solidFill>
                  <a:srgbClr val="BCBEC4"/>
                </a:solidFill>
                <a:effectLst/>
              </a:rPr>
              <a:t>im_show</a:t>
            </a:r>
            <a:r>
              <a:rPr lang="en-US" altLang="zh-CN" dirty="0">
                <a:solidFill>
                  <a:srgbClr val="BCBEC4"/>
                </a:solidFill>
                <a:effectLst/>
              </a:rPr>
              <a:t> = </a:t>
            </a:r>
            <a:r>
              <a:rPr lang="en-US" altLang="zh-CN" dirty="0" err="1">
                <a:solidFill>
                  <a:srgbClr val="BCBEC4"/>
                </a:solidFill>
                <a:effectLst/>
              </a:rPr>
              <a:t>Image.fromarray</a:t>
            </a:r>
            <a:r>
              <a:rPr lang="en-US" altLang="zh-CN" dirty="0">
                <a:solidFill>
                  <a:srgbClr val="E8BA36"/>
                </a:solidFill>
                <a:effectLst/>
              </a:rPr>
              <a:t>(</a:t>
            </a:r>
            <a:r>
              <a:rPr lang="en-US" altLang="zh-CN" dirty="0" err="1">
                <a:solidFill>
                  <a:srgbClr val="BCBEC4"/>
                </a:solidFill>
                <a:effectLst/>
              </a:rPr>
              <a:t>im_show</a:t>
            </a:r>
            <a:r>
              <a:rPr lang="en-US" altLang="zh-CN" dirty="0">
                <a:solidFill>
                  <a:srgbClr val="E8BA36"/>
                </a:solidFill>
                <a:effectLst/>
              </a:rPr>
              <a:t>)</a:t>
            </a:r>
            <a:br>
              <a:rPr lang="en-US" altLang="zh-CN" dirty="0">
                <a:solidFill>
                  <a:srgbClr val="E8BA36"/>
                </a:solidFill>
                <a:effectLst/>
              </a:rPr>
            </a:br>
            <a:r>
              <a:rPr lang="en-US" altLang="zh-CN" dirty="0" err="1">
                <a:solidFill>
                  <a:srgbClr val="BCBEC4"/>
                </a:solidFill>
                <a:effectLst/>
              </a:rPr>
              <a:t>im_show.save</a:t>
            </a:r>
            <a:r>
              <a:rPr lang="en-US" altLang="zh-CN" dirty="0">
                <a:solidFill>
                  <a:srgbClr val="E8BA36"/>
                </a:solidFill>
                <a:effectLst/>
              </a:rPr>
              <a:t>(</a:t>
            </a:r>
            <a:r>
              <a:rPr lang="en-US" altLang="zh-CN" dirty="0">
                <a:solidFill>
                  <a:srgbClr val="6AAB73"/>
                </a:solidFill>
                <a:effectLst/>
              </a:rPr>
              <a:t>'result.jpg'</a:t>
            </a:r>
            <a:r>
              <a:rPr lang="en-US" altLang="zh-CN" dirty="0">
                <a:solidFill>
                  <a:srgbClr val="E8BA36"/>
                </a:solidFill>
                <a:effectLst/>
              </a:rPr>
              <a:t>)</a:t>
            </a:r>
            <a:br>
              <a:rPr lang="en-US" altLang="zh-CN" dirty="0">
                <a:solidFill>
                  <a:srgbClr val="E8BA36"/>
                </a:solidFill>
                <a:effectLst/>
              </a:rPr>
            </a:br>
            <a:endParaRPr lang="en-US" altLang="zh-CN" dirty="0">
              <a:solidFill>
                <a:srgbClr val="BCBEC4"/>
              </a:solidFill>
              <a:effectLst/>
            </a:endParaRPr>
          </a:p>
          <a:p>
            <a:endParaRPr lang="zh-CN" altLang="en-US" dirty="0"/>
          </a:p>
        </p:txBody>
      </p:sp>
      <p:sp>
        <p:nvSpPr>
          <p:cNvPr id="4" name="灯片编号占位符 3"/>
          <p:cNvSpPr>
            <a:spLocks noGrp="1"/>
          </p:cNvSpPr>
          <p:nvPr>
            <p:ph type="sldNum" sz="quarter" idx="5"/>
          </p:nvPr>
        </p:nvSpPr>
        <p:spPr/>
        <p:txBody>
          <a:bodyPr/>
          <a:lstStyle/>
          <a:p>
            <a:fld id="{128E90F1-603A-46DB-8ADE-1D0BBA3319B5}" type="slidenum">
              <a:rPr lang="zh-CN" altLang="en-US" smtClean="0"/>
              <a:t>21</a:t>
            </a:fld>
            <a:endParaRPr lang="zh-CN" altLang="en-US"/>
          </a:p>
        </p:txBody>
      </p:sp>
    </p:spTree>
    <p:extLst>
      <p:ext uri="{BB962C8B-B14F-4D97-AF65-F5344CB8AC3E}">
        <p14:creationId xmlns:p14="http://schemas.microsoft.com/office/powerpoint/2010/main" val="1670482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6662D-B819-631F-A570-C593368F21D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E56C06B-F196-34B8-D861-380449AD131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F8E2F3-F6E2-E89B-004E-20A5E056E1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CF8E6D"/>
                </a:solidFill>
                <a:effectLst/>
              </a:rPr>
              <a:t>from </a:t>
            </a:r>
            <a:r>
              <a:rPr lang="en-US" altLang="zh-CN" dirty="0" err="1">
                <a:solidFill>
                  <a:srgbClr val="BCBEC4"/>
                </a:solidFill>
                <a:effectLst/>
              </a:rPr>
              <a:t>paddleocr</a:t>
            </a:r>
            <a:r>
              <a:rPr lang="en-US" altLang="zh-CN" dirty="0">
                <a:solidFill>
                  <a:srgbClr val="BCBEC4"/>
                </a:solidFill>
                <a:effectLst/>
              </a:rPr>
              <a:t> </a:t>
            </a:r>
            <a:r>
              <a:rPr lang="en-US" altLang="zh-CN" dirty="0">
                <a:solidFill>
                  <a:srgbClr val="CF8E6D"/>
                </a:solidFill>
                <a:effectLst/>
              </a:rPr>
              <a:t>import </a:t>
            </a:r>
            <a:r>
              <a:rPr lang="en-US" altLang="zh-CN" dirty="0" err="1">
                <a:solidFill>
                  <a:srgbClr val="BCBEC4"/>
                </a:solidFill>
                <a:effectLst/>
              </a:rPr>
              <a:t>PaddleOCR</a:t>
            </a:r>
            <a:r>
              <a:rPr lang="en-US" altLang="zh-CN" dirty="0">
                <a:solidFill>
                  <a:srgbClr val="BCBEC4"/>
                </a:solidFill>
                <a:effectLst/>
              </a:rPr>
              <a:t>, </a:t>
            </a:r>
            <a:r>
              <a:rPr lang="en-US" altLang="zh-CN" dirty="0" err="1">
                <a:solidFill>
                  <a:srgbClr val="BCBEC4"/>
                </a:solidFill>
                <a:effectLst/>
              </a:rPr>
              <a:t>draw_ocr</a:t>
            </a:r>
            <a:br>
              <a:rPr lang="en-US" altLang="zh-CN" dirty="0">
                <a:solidFill>
                  <a:srgbClr val="BCBEC4"/>
                </a:solidFill>
                <a:effectLst/>
              </a:rPr>
            </a:br>
            <a:br>
              <a:rPr lang="en-US" altLang="zh-CN" dirty="0">
                <a:solidFill>
                  <a:srgbClr val="BCBEC4"/>
                </a:solidFill>
                <a:effectLst/>
              </a:rPr>
            </a:br>
            <a:r>
              <a:rPr lang="en-US" altLang="zh-CN" dirty="0">
                <a:solidFill>
                  <a:srgbClr val="7A7E85"/>
                </a:solidFill>
                <a:effectLst/>
              </a:rPr>
              <a:t># </a:t>
            </a:r>
            <a:r>
              <a:rPr lang="en-US" altLang="zh-CN" dirty="0" err="1">
                <a:solidFill>
                  <a:srgbClr val="7A7E85"/>
                </a:solidFill>
                <a:effectLst/>
              </a:rPr>
              <a:t>use_angle_cls</a:t>
            </a:r>
            <a:r>
              <a:rPr lang="en-US" altLang="zh-CN" dirty="0">
                <a:solidFill>
                  <a:srgbClr val="7A7E85"/>
                </a:solidFill>
                <a:effectLst/>
              </a:rPr>
              <a:t> </a:t>
            </a:r>
            <a:r>
              <a:rPr lang="zh-CN" altLang="en-US" dirty="0">
                <a:solidFill>
                  <a:srgbClr val="7A7E85"/>
                </a:solidFill>
                <a:effectLst/>
                <a:latin typeface="宋体" panose="02010600030101010101" pitchFamily="2" charset="-122"/>
                <a:ea typeface="宋体" panose="02010600030101010101" pitchFamily="2" charset="-122"/>
              </a:rPr>
              <a:t>是否加载分类模型</a:t>
            </a:r>
            <a:br>
              <a:rPr lang="zh-CN" altLang="en-US" dirty="0">
                <a:solidFill>
                  <a:srgbClr val="7A7E85"/>
                </a:solidFill>
                <a:effectLst/>
                <a:latin typeface="宋体" panose="02010600030101010101" pitchFamily="2" charset="-122"/>
                <a:ea typeface="宋体" panose="02010600030101010101" pitchFamily="2" charset="-122"/>
              </a:rPr>
            </a:br>
            <a:r>
              <a:rPr lang="en-US" altLang="zh-CN" dirty="0">
                <a:solidFill>
                  <a:srgbClr val="7A7E85"/>
                </a:solidFill>
                <a:effectLst/>
              </a:rPr>
              <a:t># lang </a:t>
            </a:r>
            <a:r>
              <a:rPr lang="zh-CN" altLang="en-US" dirty="0">
                <a:solidFill>
                  <a:srgbClr val="7A7E85"/>
                </a:solidFill>
                <a:effectLst/>
                <a:latin typeface="宋体" panose="02010600030101010101" pitchFamily="2" charset="-122"/>
                <a:ea typeface="宋体" panose="02010600030101010101" pitchFamily="2" charset="-122"/>
              </a:rPr>
              <a:t>模型语言类型</a:t>
            </a:r>
            <a:r>
              <a:rPr lang="zh-CN" altLang="en-US" dirty="0">
                <a:solidFill>
                  <a:srgbClr val="7A7E85"/>
                </a:solidFill>
                <a:effectLst/>
              </a:rPr>
              <a:t> </a:t>
            </a:r>
            <a:r>
              <a:rPr lang="en-US" altLang="zh-CN" dirty="0" err="1">
                <a:solidFill>
                  <a:srgbClr val="7A7E85"/>
                </a:solidFill>
                <a:effectLst/>
              </a:rPr>
              <a:t>ch</a:t>
            </a:r>
            <a:r>
              <a:rPr lang="en-US" altLang="zh-CN" dirty="0">
                <a:solidFill>
                  <a:srgbClr val="7A7E85"/>
                </a:solidFill>
                <a:effectLst/>
              </a:rPr>
              <a:t> </a:t>
            </a:r>
            <a:r>
              <a:rPr lang="zh-CN" altLang="en-US" dirty="0">
                <a:solidFill>
                  <a:srgbClr val="7A7E85"/>
                </a:solidFill>
                <a:effectLst/>
                <a:latin typeface="宋体" panose="02010600030101010101" pitchFamily="2" charset="-122"/>
                <a:ea typeface="宋体" panose="02010600030101010101" pitchFamily="2" charset="-122"/>
              </a:rPr>
              <a:t>中英文</a:t>
            </a:r>
            <a:br>
              <a:rPr lang="zh-CN" altLang="en-US" dirty="0">
                <a:solidFill>
                  <a:srgbClr val="7A7E85"/>
                </a:solidFill>
                <a:effectLst/>
                <a:latin typeface="宋体" panose="02010600030101010101" pitchFamily="2" charset="-122"/>
                <a:ea typeface="宋体" panose="02010600030101010101" pitchFamily="2" charset="-122"/>
              </a:rPr>
            </a:br>
            <a:r>
              <a:rPr lang="en-US" altLang="zh-CN" dirty="0" err="1">
                <a:solidFill>
                  <a:srgbClr val="BCBEC4"/>
                </a:solidFill>
                <a:effectLst/>
              </a:rPr>
              <a:t>ocr</a:t>
            </a:r>
            <a:r>
              <a:rPr lang="en-US" altLang="zh-CN" dirty="0">
                <a:solidFill>
                  <a:srgbClr val="BCBEC4"/>
                </a:solidFill>
                <a:effectLst/>
              </a:rPr>
              <a:t> = </a:t>
            </a:r>
            <a:r>
              <a:rPr lang="en-US" altLang="zh-CN" dirty="0" err="1">
                <a:solidFill>
                  <a:srgbClr val="BCBEC4"/>
                </a:solidFill>
                <a:effectLst/>
              </a:rPr>
              <a:t>PaddleOCR</a:t>
            </a:r>
            <a:r>
              <a:rPr lang="en-US" altLang="zh-CN" dirty="0">
                <a:solidFill>
                  <a:srgbClr val="E8BA36"/>
                </a:solidFill>
                <a:effectLst/>
              </a:rPr>
              <a:t>(</a:t>
            </a:r>
            <a:r>
              <a:rPr lang="en-US" altLang="zh-CN" dirty="0" err="1">
                <a:solidFill>
                  <a:srgbClr val="AA4926"/>
                </a:solidFill>
                <a:effectLst/>
              </a:rPr>
              <a:t>use_angle_cls</a:t>
            </a:r>
            <a:r>
              <a:rPr lang="en-US" altLang="zh-CN" dirty="0">
                <a:solidFill>
                  <a:srgbClr val="BCBEC4"/>
                </a:solidFill>
                <a:effectLst/>
              </a:rPr>
              <a:t>=</a:t>
            </a:r>
            <a:r>
              <a:rPr lang="en-US" altLang="zh-CN" dirty="0">
                <a:solidFill>
                  <a:srgbClr val="CF8E6D"/>
                </a:solidFill>
                <a:effectLst/>
              </a:rPr>
              <a:t>True</a:t>
            </a:r>
            <a:r>
              <a:rPr lang="en-US" altLang="zh-CN" dirty="0">
                <a:solidFill>
                  <a:srgbClr val="BCBEC4"/>
                </a:solidFill>
                <a:effectLst/>
              </a:rPr>
              <a:t>, </a:t>
            </a:r>
            <a:r>
              <a:rPr lang="en-US" altLang="zh-CN" dirty="0">
                <a:solidFill>
                  <a:srgbClr val="AA4926"/>
                </a:solidFill>
                <a:effectLst/>
              </a:rPr>
              <a:t>lang</a:t>
            </a:r>
            <a:r>
              <a:rPr lang="en-US" altLang="zh-CN" dirty="0">
                <a:solidFill>
                  <a:srgbClr val="BCBEC4"/>
                </a:solidFill>
                <a:effectLst/>
              </a:rPr>
              <a:t>=</a:t>
            </a:r>
            <a:r>
              <a:rPr lang="en-US" altLang="zh-CN" dirty="0">
                <a:solidFill>
                  <a:srgbClr val="6AAB73"/>
                </a:solidFill>
                <a:effectLst/>
              </a:rPr>
              <a:t>"</a:t>
            </a:r>
            <a:r>
              <a:rPr lang="en-US" altLang="zh-CN" dirty="0" err="1">
                <a:solidFill>
                  <a:srgbClr val="6AAB73"/>
                </a:solidFill>
                <a:effectLst/>
              </a:rPr>
              <a:t>ch</a:t>
            </a:r>
            <a:r>
              <a:rPr lang="en-US" altLang="zh-CN" dirty="0">
                <a:solidFill>
                  <a:srgbClr val="6AAB73"/>
                </a:solidFill>
                <a:effectLst/>
              </a:rPr>
              <a:t>"</a:t>
            </a:r>
            <a:r>
              <a:rPr lang="en-US" altLang="zh-CN" dirty="0">
                <a:solidFill>
                  <a:srgbClr val="E8BA36"/>
                </a:solidFill>
                <a:effectLst/>
              </a:rPr>
              <a:t>)</a:t>
            </a:r>
            <a:br>
              <a:rPr lang="en-US" altLang="zh-CN" dirty="0">
                <a:solidFill>
                  <a:srgbClr val="E8BA36"/>
                </a:solidFill>
                <a:effectLst/>
              </a:rPr>
            </a:br>
            <a:r>
              <a:rPr lang="en-US" altLang="zh-CN" dirty="0" err="1">
                <a:solidFill>
                  <a:srgbClr val="BCBEC4"/>
                </a:solidFill>
                <a:effectLst/>
              </a:rPr>
              <a:t>img_path</a:t>
            </a:r>
            <a:r>
              <a:rPr lang="en-US" altLang="zh-CN" dirty="0">
                <a:solidFill>
                  <a:srgbClr val="BCBEC4"/>
                </a:solidFill>
                <a:effectLst/>
              </a:rPr>
              <a:t> = </a:t>
            </a:r>
            <a:r>
              <a:rPr lang="en-US" altLang="zh-CN" dirty="0">
                <a:solidFill>
                  <a:srgbClr val="6AAB73"/>
                </a:solidFill>
                <a:effectLst/>
              </a:rPr>
              <a:t>'./</a:t>
            </a:r>
            <a:r>
              <a:rPr lang="en-US" altLang="zh-CN" dirty="0" err="1">
                <a:solidFill>
                  <a:srgbClr val="6AAB73"/>
                </a:solidFill>
                <a:effectLst/>
              </a:rPr>
              <a:t>ppocr_img</a:t>
            </a:r>
            <a:r>
              <a:rPr lang="en-US" altLang="zh-CN" dirty="0">
                <a:solidFill>
                  <a:srgbClr val="6AAB73"/>
                </a:solidFill>
                <a:effectLst/>
              </a:rPr>
              <a:t>/</a:t>
            </a:r>
            <a:r>
              <a:rPr lang="en-US" altLang="zh-CN" dirty="0" err="1">
                <a:solidFill>
                  <a:srgbClr val="6AAB73"/>
                </a:solidFill>
                <a:effectLst/>
              </a:rPr>
              <a:t>imgs</a:t>
            </a:r>
            <a:r>
              <a:rPr lang="en-US" altLang="zh-CN" dirty="0">
                <a:solidFill>
                  <a:srgbClr val="6AAB73"/>
                </a:solidFill>
                <a:effectLst/>
              </a:rPr>
              <a:t>/test.jpg'</a:t>
            </a:r>
            <a:br>
              <a:rPr lang="en-US" altLang="zh-CN" dirty="0">
                <a:solidFill>
                  <a:srgbClr val="6AAB73"/>
                </a:solidFill>
                <a:effectLst/>
              </a:rPr>
            </a:br>
            <a:r>
              <a:rPr lang="en-US" altLang="zh-CN" dirty="0">
                <a:solidFill>
                  <a:srgbClr val="BCBEC4"/>
                </a:solidFill>
                <a:effectLst/>
              </a:rPr>
              <a:t>result = </a:t>
            </a:r>
            <a:r>
              <a:rPr lang="en-US" altLang="zh-CN" dirty="0" err="1">
                <a:solidFill>
                  <a:srgbClr val="BCBEC4"/>
                </a:solidFill>
                <a:effectLst/>
              </a:rPr>
              <a:t>ocr.ocr</a:t>
            </a:r>
            <a:r>
              <a:rPr lang="en-US" altLang="zh-CN" dirty="0">
                <a:solidFill>
                  <a:srgbClr val="E8BA36"/>
                </a:solidFill>
                <a:effectLst/>
              </a:rPr>
              <a:t>(</a:t>
            </a:r>
            <a:r>
              <a:rPr lang="en-US" altLang="zh-CN" dirty="0" err="1">
                <a:solidFill>
                  <a:srgbClr val="BCBEC4"/>
                </a:solidFill>
                <a:effectLst/>
              </a:rPr>
              <a:t>img_path</a:t>
            </a:r>
            <a:r>
              <a:rPr lang="en-US" altLang="zh-CN" dirty="0">
                <a:solidFill>
                  <a:srgbClr val="BCBEC4"/>
                </a:solidFill>
                <a:effectLst/>
              </a:rPr>
              <a:t>, </a:t>
            </a:r>
            <a:r>
              <a:rPr lang="en-US" altLang="zh-CN" dirty="0" err="1">
                <a:solidFill>
                  <a:srgbClr val="AA4926"/>
                </a:solidFill>
                <a:effectLst/>
              </a:rPr>
              <a:t>cls</a:t>
            </a:r>
            <a:r>
              <a:rPr lang="en-US" altLang="zh-CN" dirty="0">
                <a:solidFill>
                  <a:srgbClr val="BCBEC4"/>
                </a:solidFill>
                <a:effectLst/>
              </a:rPr>
              <a:t>=</a:t>
            </a:r>
            <a:r>
              <a:rPr lang="en-US" altLang="zh-CN" dirty="0">
                <a:solidFill>
                  <a:srgbClr val="CF8E6D"/>
                </a:solidFill>
                <a:effectLst/>
              </a:rPr>
              <a:t>True</a:t>
            </a:r>
            <a:r>
              <a:rPr lang="en-US" altLang="zh-CN" dirty="0">
                <a:solidFill>
                  <a:srgbClr val="E8BA36"/>
                </a:solidFill>
                <a:effectLst/>
              </a:rPr>
              <a:t>)</a:t>
            </a:r>
            <a:br>
              <a:rPr lang="en-US" altLang="zh-CN" dirty="0">
                <a:solidFill>
                  <a:srgbClr val="E8BA36"/>
                </a:solidFill>
                <a:effectLst/>
              </a:rPr>
            </a:br>
            <a:r>
              <a:rPr lang="en-US" altLang="zh-CN" dirty="0">
                <a:solidFill>
                  <a:srgbClr val="CF8E6D"/>
                </a:solidFill>
                <a:effectLst/>
              </a:rPr>
              <a:t>for </a:t>
            </a:r>
            <a:r>
              <a:rPr lang="en-US" altLang="zh-CN" dirty="0" err="1">
                <a:solidFill>
                  <a:srgbClr val="BCBEC4"/>
                </a:solidFill>
                <a:effectLst/>
              </a:rPr>
              <a:t>idx</a:t>
            </a:r>
            <a:r>
              <a:rPr lang="en-US" altLang="zh-CN" dirty="0">
                <a:solidFill>
                  <a:srgbClr val="BCBEC4"/>
                </a:solidFill>
                <a:effectLst/>
              </a:rPr>
              <a:t> </a:t>
            </a:r>
            <a:r>
              <a:rPr lang="en-US" altLang="zh-CN" dirty="0">
                <a:solidFill>
                  <a:srgbClr val="CF8E6D"/>
                </a:solidFill>
                <a:effectLst/>
              </a:rPr>
              <a:t>in </a:t>
            </a:r>
            <a:r>
              <a:rPr lang="en-US" altLang="zh-CN" dirty="0">
                <a:solidFill>
                  <a:srgbClr val="8888C6"/>
                </a:solidFill>
                <a:effectLst/>
              </a:rPr>
              <a:t>range</a:t>
            </a:r>
            <a:r>
              <a:rPr lang="en-US" altLang="zh-CN" dirty="0">
                <a:solidFill>
                  <a:srgbClr val="E8BA36"/>
                </a:solidFill>
                <a:effectLst/>
              </a:rPr>
              <a:t>(</a:t>
            </a:r>
            <a:r>
              <a:rPr lang="en-US" altLang="zh-CN" dirty="0" err="1">
                <a:solidFill>
                  <a:srgbClr val="8888C6"/>
                </a:solidFill>
                <a:effectLst/>
              </a:rPr>
              <a:t>len</a:t>
            </a:r>
            <a:r>
              <a:rPr lang="en-US" altLang="zh-CN" dirty="0">
                <a:solidFill>
                  <a:srgbClr val="54A857"/>
                </a:solidFill>
                <a:effectLst/>
              </a:rPr>
              <a:t>(</a:t>
            </a:r>
            <a:r>
              <a:rPr lang="en-US" altLang="zh-CN" dirty="0">
                <a:solidFill>
                  <a:srgbClr val="BCBEC4"/>
                </a:solidFill>
                <a:effectLst/>
              </a:rPr>
              <a:t>result</a:t>
            </a:r>
            <a:r>
              <a:rPr lang="en-US" altLang="zh-CN" dirty="0">
                <a:solidFill>
                  <a:srgbClr val="54A857"/>
                </a:solidFill>
                <a:effectLst/>
              </a:rPr>
              <a:t>)</a:t>
            </a:r>
            <a:r>
              <a:rPr lang="en-US" altLang="zh-CN" dirty="0">
                <a:solidFill>
                  <a:srgbClr val="E8BA36"/>
                </a:solidFill>
                <a:effectLst/>
              </a:rPr>
              <a:t>)</a:t>
            </a:r>
            <a:r>
              <a:rPr lang="en-US" altLang="zh-CN" dirty="0">
                <a:solidFill>
                  <a:srgbClr val="BCBEC4"/>
                </a:solidFill>
                <a:effectLst/>
              </a:rPr>
              <a:t>:</a:t>
            </a:r>
            <a:br>
              <a:rPr lang="en-US" altLang="zh-CN" dirty="0">
                <a:solidFill>
                  <a:srgbClr val="BCBEC4"/>
                </a:solidFill>
                <a:effectLst/>
              </a:rPr>
            </a:br>
            <a:r>
              <a:rPr lang="en-US" altLang="zh-CN" dirty="0">
                <a:solidFill>
                  <a:srgbClr val="BCBEC4"/>
                </a:solidFill>
                <a:effectLst/>
              </a:rPr>
              <a:t>    res = result</a:t>
            </a:r>
            <a:r>
              <a:rPr lang="en-US" altLang="zh-CN" dirty="0">
                <a:solidFill>
                  <a:srgbClr val="E8BA36"/>
                </a:solidFill>
                <a:effectLst/>
              </a:rPr>
              <a:t>[</a:t>
            </a:r>
            <a:r>
              <a:rPr lang="en-US" altLang="zh-CN" dirty="0" err="1">
                <a:solidFill>
                  <a:srgbClr val="BCBEC4"/>
                </a:solidFill>
                <a:effectLst/>
              </a:rPr>
              <a:t>idx</a:t>
            </a:r>
            <a:r>
              <a:rPr lang="en-US" altLang="zh-CN" dirty="0">
                <a:solidFill>
                  <a:srgbClr val="E8BA36"/>
                </a:solidFill>
                <a:effectLst/>
              </a:rPr>
              <a:t>]</a:t>
            </a:r>
            <a:br>
              <a:rPr lang="en-US" altLang="zh-CN" dirty="0">
                <a:solidFill>
                  <a:srgbClr val="E8BA36"/>
                </a:solidFill>
                <a:effectLst/>
              </a:rPr>
            </a:br>
            <a:r>
              <a:rPr lang="en-US" altLang="zh-CN" dirty="0">
                <a:solidFill>
                  <a:srgbClr val="E8BA36"/>
                </a:solidFill>
                <a:effectLst/>
              </a:rPr>
              <a:t>    </a:t>
            </a:r>
            <a:r>
              <a:rPr lang="en-US" altLang="zh-CN" dirty="0">
                <a:solidFill>
                  <a:srgbClr val="CF8E6D"/>
                </a:solidFill>
                <a:effectLst/>
              </a:rPr>
              <a:t>for </a:t>
            </a:r>
            <a:r>
              <a:rPr lang="en-US" altLang="zh-CN" dirty="0">
                <a:solidFill>
                  <a:srgbClr val="BCBEC4"/>
                </a:solidFill>
                <a:effectLst/>
              </a:rPr>
              <a:t>line </a:t>
            </a:r>
            <a:r>
              <a:rPr lang="en-US" altLang="zh-CN" dirty="0">
                <a:solidFill>
                  <a:srgbClr val="CF8E6D"/>
                </a:solidFill>
                <a:effectLst/>
              </a:rPr>
              <a:t>in </a:t>
            </a:r>
            <a:r>
              <a:rPr lang="en-US" altLang="zh-CN" dirty="0">
                <a:solidFill>
                  <a:srgbClr val="BCBEC4"/>
                </a:solidFill>
                <a:effectLst/>
              </a:rPr>
              <a:t>res:</a:t>
            </a:r>
            <a:br>
              <a:rPr lang="en-US" altLang="zh-CN" dirty="0">
                <a:solidFill>
                  <a:srgbClr val="BCBEC4"/>
                </a:solidFill>
                <a:effectLst/>
              </a:rPr>
            </a:br>
            <a:r>
              <a:rPr lang="en-US" altLang="zh-CN" dirty="0">
                <a:solidFill>
                  <a:srgbClr val="BCBEC4"/>
                </a:solidFill>
                <a:effectLst/>
              </a:rPr>
              <a:t>        </a:t>
            </a:r>
            <a:r>
              <a:rPr lang="en-US" altLang="zh-CN" dirty="0">
                <a:solidFill>
                  <a:srgbClr val="8888C6"/>
                </a:solidFill>
                <a:effectLst/>
              </a:rPr>
              <a:t>print</a:t>
            </a:r>
            <a:r>
              <a:rPr lang="en-US" altLang="zh-CN" dirty="0">
                <a:solidFill>
                  <a:srgbClr val="E8BA36"/>
                </a:solidFill>
                <a:effectLst/>
              </a:rPr>
              <a:t>(</a:t>
            </a:r>
            <a:r>
              <a:rPr lang="en-US" altLang="zh-CN" dirty="0">
                <a:solidFill>
                  <a:srgbClr val="BCBEC4"/>
                </a:solidFill>
                <a:effectLst/>
              </a:rPr>
              <a:t>line</a:t>
            </a:r>
            <a:r>
              <a:rPr lang="en-US" altLang="zh-CN" dirty="0">
                <a:solidFill>
                  <a:srgbClr val="E8BA36"/>
                </a:solidFill>
                <a:effectLst/>
              </a:rPr>
              <a:t>)</a:t>
            </a:r>
            <a:br>
              <a:rPr lang="en-US" altLang="zh-CN" dirty="0">
                <a:solidFill>
                  <a:srgbClr val="E8BA36"/>
                </a:solidFill>
                <a:effectLst/>
              </a:rPr>
            </a:br>
            <a:br>
              <a:rPr lang="en-US" altLang="zh-CN" dirty="0">
                <a:solidFill>
                  <a:srgbClr val="E8BA36"/>
                </a:solidFill>
                <a:effectLst/>
              </a:rPr>
            </a:br>
            <a:r>
              <a:rPr lang="en-US" altLang="zh-CN" dirty="0">
                <a:solidFill>
                  <a:srgbClr val="7A7E85"/>
                </a:solidFill>
                <a:effectLst/>
              </a:rPr>
              <a:t># </a:t>
            </a:r>
            <a:r>
              <a:rPr lang="zh-CN" altLang="en-US" dirty="0">
                <a:solidFill>
                  <a:srgbClr val="7A7E85"/>
                </a:solidFill>
                <a:effectLst/>
                <a:latin typeface="宋体" panose="02010600030101010101" pitchFamily="2" charset="-122"/>
                <a:ea typeface="宋体" panose="02010600030101010101" pitchFamily="2" charset="-122"/>
              </a:rPr>
              <a:t>显示结果</a:t>
            </a:r>
            <a:br>
              <a:rPr lang="zh-CN" altLang="en-US" dirty="0">
                <a:solidFill>
                  <a:srgbClr val="7A7E85"/>
                </a:solidFill>
                <a:effectLst/>
                <a:latin typeface="宋体" panose="02010600030101010101" pitchFamily="2" charset="-122"/>
                <a:ea typeface="宋体" panose="02010600030101010101" pitchFamily="2" charset="-122"/>
              </a:rPr>
            </a:br>
            <a:r>
              <a:rPr lang="en-US" altLang="zh-CN" dirty="0">
                <a:solidFill>
                  <a:srgbClr val="CF8E6D"/>
                </a:solidFill>
                <a:effectLst/>
              </a:rPr>
              <a:t>from </a:t>
            </a:r>
            <a:r>
              <a:rPr lang="en-US" altLang="zh-CN" dirty="0">
                <a:solidFill>
                  <a:srgbClr val="BCBEC4"/>
                </a:solidFill>
                <a:effectLst/>
              </a:rPr>
              <a:t>PIL </a:t>
            </a:r>
            <a:r>
              <a:rPr lang="en-US" altLang="zh-CN" dirty="0">
                <a:solidFill>
                  <a:srgbClr val="CF8E6D"/>
                </a:solidFill>
                <a:effectLst/>
              </a:rPr>
              <a:t>import </a:t>
            </a:r>
            <a:r>
              <a:rPr lang="en-US" altLang="zh-CN" dirty="0">
                <a:solidFill>
                  <a:srgbClr val="BCBEC4"/>
                </a:solidFill>
                <a:effectLst/>
              </a:rPr>
              <a:t>Image</a:t>
            </a:r>
            <a:br>
              <a:rPr lang="en-US" altLang="zh-CN" dirty="0">
                <a:solidFill>
                  <a:srgbClr val="BCBEC4"/>
                </a:solidFill>
                <a:effectLst/>
              </a:rPr>
            </a:br>
            <a:r>
              <a:rPr lang="en-US" altLang="zh-CN" dirty="0">
                <a:solidFill>
                  <a:srgbClr val="BCBEC4"/>
                </a:solidFill>
                <a:effectLst/>
              </a:rPr>
              <a:t>result = result</a:t>
            </a:r>
            <a:r>
              <a:rPr lang="en-US" altLang="zh-CN" dirty="0">
                <a:solidFill>
                  <a:srgbClr val="E8BA36"/>
                </a:solidFill>
                <a:effectLst/>
              </a:rPr>
              <a:t>[</a:t>
            </a:r>
            <a:r>
              <a:rPr lang="en-US" altLang="zh-CN" dirty="0">
                <a:solidFill>
                  <a:srgbClr val="2AACB8"/>
                </a:solidFill>
                <a:effectLst/>
              </a:rPr>
              <a:t>0</a:t>
            </a:r>
            <a:r>
              <a:rPr lang="en-US" altLang="zh-CN" dirty="0">
                <a:solidFill>
                  <a:srgbClr val="E8BA36"/>
                </a:solidFill>
                <a:effectLst/>
              </a:rPr>
              <a:t>]</a:t>
            </a:r>
            <a:br>
              <a:rPr lang="en-US" altLang="zh-CN" dirty="0">
                <a:solidFill>
                  <a:srgbClr val="E8BA36"/>
                </a:solidFill>
                <a:effectLst/>
              </a:rPr>
            </a:br>
            <a:r>
              <a:rPr lang="en-US" altLang="zh-CN" dirty="0">
                <a:solidFill>
                  <a:srgbClr val="BCBEC4"/>
                </a:solidFill>
                <a:effectLst/>
              </a:rPr>
              <a:t>image = </a:t>
            </a:r>
            <a:r>
              <a:rPr lang="en-US" altLang="zh-CN" dirty="0" err="1">
                <a:solidFill>
                  <a:srgbClr val="BCBEC4"/>
                </a:solidFill>
                <a:effectLst/>
              </a:rPr>
              <a:t>Image.open</a:t>
            </a:r>
            <a:r>
              <a:rPr lang="en-US" altLang="zh-CN" dirty="0">
                <a:solidFill>
                  <a:srgbClr val="E8BA36"/>
                </a:solidFill>
                <a:effectLst/>
              </a:rPr>
              <a:t>(</a:t>
            </a:r>
            <a:r>
              <a:rPr lang="en-US" altLang="zh-CN" dirty="0" err="1">
                <a:solidFill>
                  <a:srgbClr val="BCBEC4"/>
                </a:solidFill>
                <a:effectLst/>
              </a:rPr>
              <a:t>img_path</a:t>
            </a:r>
            <a:r>
              <a:rPr lang="en-US" altLang="zh-CN" dirty="0">
                <a:solidFill>
                  <a:srgbClr val="E8BA36"/>
                </a:solidFill>
                <a:effectLst/>
              </a:rPr>
              <a:t>)</a:t>
            </a:r>
            <a:r>
              <a:rPr lang="en-US" altLang="zh-CN" dirty="0">
                <a:solidFill>
                  <a:srgbClr val="BCBEC4"/>
                </a:solidFill>
                <a:effectLst/>
              </a:rPr>
              <a:t>.convert</a:t>
            </a:r>
            <a:r>
              <a:rPr lang="en-US" altLang="zh-CN" dirty="0">
                <a:solidFill>
                  <a:srgbClr val="E8BA36"/>
                </a:solidFill>
                <a:effectLst/>
              </a:rPr>
              <a:t>(</a:t>
            </a:r>
            <a:r>
              <a:rPr lang="en-US" altLang="zh-CN" dirty="0">
                <a:solidFill>
                  <a:srgbClr val="6AAB73"/>
                </a:solidFill>
                <a:effectLst/>
              </a:rPr>
              <a:t>'RGB'</a:t>
            </a:r>
            <a:r>
              <a:rPr lang="en-US" altLang="zh-CN" dirty="0">
                <a:solidFill>
                  <a:srgbClr val="E8BA36"/>
                </a:solidFill>
                <a:effectLst/>
              </a:rPr>
              <a:t>)</a:t>
            </a:r>
            <a:br>
              <a:rPr lang="en-US" altLang="zh-CN" dirty="0">
                <a:solidFill>
                  <a:srgbClr val="E8BA36"/>
                </a:solidFill>
                <a:effectLst/>
              </a:rPr>
            </a:br>
            <a:r>
              <a:rPr lang="en-US" altLang="zh-CN" dirty="0">
                <a:solidFill>
                  <a:srgbClr val="BCBEC4"/>
                </a:solidFill>
                <a:effectLst/>
              </a:rPr>
              <a:t>boxes = </a:t>
            </a:r>
            <a:r>
              <a:rPr lang="en-US" altLang="zh-CN" dirty="0">
                <a:solidFill>
                  <a:srgbClr val="E8BA36"/>
                </a:solidFill>
                <a:effectLst/>
              </a:rPr>
              <a:t>[</a:t>
            </a:r>
            <a:r>
              <a:rPr lang="en-US" altLang="zh-CN" dirty="0">
                <a:solidFill>
                  <a:srgbClr val="BCBEC4"/>
                </a:solidFill>
                <a:effectLst/>
              </a:rPr>
              <a:t>line</a:t>
            </a:r>
            <a:r>
              <a:rPr lang="en-US" altLang="zh-CN" dirty="0">
                <a:solidFill>
                  <a:srgbClr val="54A857"/>
                </a:solidFill>
                <a:effectLst/>
              </a:rPr>
              <a:t>[</a:t>
            </a:r>
            <a:r>
              <a:rPr lang="en-US" altLang="zh-CN" dirty="0">
                <a:solidFill>
                  <a:srgbClr val="2AACB8"/>
                </a:solidFill>
                <a:effectLst/>
              </a:rPr>
              <a:t>0</a:t>
            </a:r>
            <a:r>
              <a:rPr lang="en-US" altLang="zh-CN" dirty="0">
                <a:solidFill>
                  <a:srgbClr val="54A857"/>
                </a:solidFill>
                <a:effectLst/>
              </a:rPr>
              <a:t>] </a:t>
            </a:r>
            <a:r>
              <a:rPr lang="en-US" altLang="zh-CN" dirty="0">
                <a:solidFill>
                  <a:srgbClr val="CF8E6D"/>
                </a:solidFill>
                <a:effectLst/>
              </a:rPr>
              <a:t>for </a:t>
            </a:r>
            <a:r>
              <a:rPr lang="en-US" altLang="zh-CN" dirty="0">
                <a:solidFill>
                  <a:srgbClr val="BCBEC4"/>
                </a:solidFill>
                <a:effectLst/>
              </a:rPr>
              <a:t>line </a:t>
            </a:r>
            <a:r>
              <a:rPr lang="en-US" altLang="zh-CN" dirty="0">
                <a:solidFill>
                  <a:srgbClr val="CF8E6D"/>
                </a:solidFill>
                <a:effectLst/>
              </a:rPr>
              <a:t>in </a:t>
            </a:r>
            <a:r>
              <a:rPr lang="en-US" altLang="zh-CN" dirty="0">
                <a:solidFill>
                  <a:srgbClr val="BCBEC4"/>
                </a:solidFill>
                <a:effectLst/>
              </a:rPr>
              <a:t>result</a:t>
            </a:r>
            <a:r>
              <a:rPr lang="en-US" altLang="zh-CN" dirty="0">
                <a:solidFill>
                  <a:srgbClr val="E8BA36"/>
                </a:solidFill>
                <a:effectLst/>
              </a:rPr>
              <a:t>]</a:t>
            </a:r>
            <a:br>
              <a:rPr lang="en-US" altLang="zh-CN" dirty="0">
                <a:solidFill>
                  <a:srgbClr val="E8BA36"/>
                </a:solidFill>
                <a:effectLst/>
              </a:rPr>
            </a:br>
            <a:r>
              <a:rPr lang="en-US" altLang="zh-CN" dirty="0" err="1">
                <a:solidFill>
                  <a:srgbClr val="BCBEC4"/>
                </a:solidFill>
                <a:effectLst/>
              </a:rPr>
              <a:t>txts</a:t>
            </a:r>
            <a:r>
              <a:rPr lang="en-US" altLang="zh-CN" dirty="0">
                <a:solidFill>
                  <a:srgbClr val="BCBEC4"/>
                </a:solidFill>
                <a:effectLst/>
              </a:rPr>
              <a:t> = </a:t>
            </a:r>
            <a:r>
              <a:rPr lang="en-US" altLang="zh-CN" dirty="0">
                <a:solidFill>
                  <a:srgbClr val="E8BA36"/>
                </a:solidFill>
                <a:effectLst/>
              </a:rPr>
              <a:t>[</a:t>
            </a:r>
            <a:r>
              <a:rPr lang="en-US" altLang="zh-CN" dirty="0">
                <a:solidFill>
                  <a:srgbClr val="BCBEC4"/>
                </a:solidFill>
                <a:effectLst/>
              </a:rPr>
              <a:t>line</a:t>
            </a:r>
            <a:r>
              <a:rPr lang="en-US" altLang="zh-CN" dirty="0">
                <a:solidFill>
                  <a:srgbClr val="359FF4"/>
                </a:solidFill>
                <a:effectLst/>
              </a:rPr>
              <a:t>[</a:t>
            </a:r>
            <a:r>
              <a:rPr lang="en-US" altLang="zh-CN" dirty="0">
                <a:solidFill>
                  <a:srgbClr val="2AACB8"/>
                </a:solidFill>
                <a:effectLst/>
              </a:rPr>
              <a:t>1</a:t>
            </a:r>
            <a:r>
              <a:rPr lang="en-US" altLang="zh-CN" dirty="0">
                <a:solidFill>
                  <a:srgbClr val="359FF4"/>
                </a:solidFill>
                <a:effectLst/>
              </a:rPr>
              <a:t>]</a:t>
            </a:r>
            <a:r>
              <a:rPr lang="en-US" altLang="zh-CN" dirty="0">
                <a:solidFill>
                  <a:srgbClr val="54A857"/>
                </a:solidFill>
                <a:effectLst/>
              </a:rPr>
              <a:t>[</a:t>
            </a:r>
            <a:r>
              <a:rPr lang="en-US" altLang="zh-CN" dirty="0">
                <a:solidFill>
                  <a:srgbClr val="2AACB8"/>
                </a:solidFill>
                <a:effectLst/>
              </a:rPr>
              <a:t>0</a:t>
            </a:r>
            <a:r>
              <a:rPr lang="en-US" altLang="zh-CN" dirty="0">
                <a:solidFill>
                  <a:srgbClr val="54A857"/>
                </a:solidFill>
                <a:effectLst/>
              </a:rPr>
              <a:t>] </a:t>
            </a:r>
            <a:r>
              <a:rPr lang="en-US" altLang="zh-CN" dirty="0">
                <a:solidFill>
                  <a:srgbClr val="CF8E6D"/>
                </a:solidFill>
                <a:effectLst/>
              </a:rPr>
              <a:t>for </a:t>
            </a:r>
            <a:r>
              <a:rPr lang="en-US" altLang="zh-CN" dirty="0">
                <a:solidFill>
                  <a:srgbClr val="BCBEC4"/>
                </a:solidFill>
                <a:effectLst/>
              </a:rPr>
              <a:t>line </a:t>
            </a:r>
            <a:r>
              <a:rPr lang="en-US" altLang="zh-CN" dirty="0">
                <a:solidFill>
                  <a:srgbClr val="CF8E6D"/>
                </a:solidFill>
                <a:effectLst/>
              </a:rPr>
              <a:t>in </a:t>
            </a:r>
            <a:r>
              <a:rPr lang="en-US" altLang="zh-CN" dirty="0">
                <a:solidFill>
                  <a:srgbClr val="BCBEC4"/>
                </a:solidFill>
                <a:effectLst/>
              </a:rPr>
              <a:t>result</a:t>
            </a:r>
            <a:r>
              <a:rPr lang="en-US" altLang="zh-CN" dirty="0">
                <a:solidFill>
                  <a:srgbClr val="E8BA36"/>
                </a:solidFill>
                <a:effectLst/>
              </a:rPr>
              <a:t>]</a:t>
            </a:r>
            <a:br>
              <a:rPr lang="en-US" altLang="zh-CN" dirty="0">
                <a:solidFill>
                  <a:srgbClr val="E8BA36"/>
                </a:solidFill>
                <a:effectLst/>
              </a:rPr>
            </a:br>
            <a:r>
              <a:rPr lang="en-US" altLang="zh-CN" dirty="0">
                <a:solidFill>
                  <a:srgbClr val="BCBEC4"/>
                </a:solidFill>
                <a:effectLst/>
              </a:rPr>
              <a:t>scores = </a:t>
            </a:r>
            <a:r>
              <a:rPr lang="en-US" altLang="zh-CN" dirty="0">
                <a:solidFill>
                  <a:srgbClr val="E8BA36"/>
                </a:solidFill>
                <a:effectLst/>
              </a:rPr>
              <a:t>[</a:t>
            </a:r>
            <a:r>
              <a:rPr lang="en-US" altLang="zh-CN" dirty="0">
                <a:solidFill>
                  <a:srgbClr val="BCBEC4"/>
                </a:solidFill>
                <a:effectLst/>
              </a:rPr>
              <a:t>line</a:t>
            </a:r>
            <a:r>
              <a:rPr lang="en-US" altLang="zh-CN" dirty="0">
                <a:solidFill>
                  <a:srgbClr val="359FF4"/>
                </a:solidFill>
                <a:effectLst/>
              </a:rPr>
              <a:t>[</a:t>
            </a:r>
            <a:r>
              <a:rPr lang="en-US" altLang="zh-CN" dirty="0">
                <a:solidFill>
                  <a:srgbClr val="2AACB8"/>
                </a:solidFill>
                <a:effectLst/>
              </a:rPr>
              <a:t>1</a:t>
            </a:r>
            <a:r>
              <a:rPr lang="en-US" altLang="zh-CN" dirty="0">
                <a:solidFill>
                  <a:srgbClr val="359FF4"/>
                </a:solidFill>
                <a:effectLst/>
              </a:rPr>
              <a:t>]</a:t>
            </a:r>
            <a:r>
              <a:rPr lang="en-US" altLang="zh-CN" dirty="0">
                <a:solidFill>
                  <a:srgbClr val="54A857"/>
                </a:solidFill>
                <a:effectLst/>
              </a:rPr>
              <a:t>[</a:t>
            </a:r>
            <a:r>
              <a:rPr lang="en-US" altLang="zh-CN" dirty="0">
                <a:solidFill>
                  <a:srgbClr val="2AACB8"/>
                </a:solidFill>
                <a:effectLst/>
              </a:rPr>
              <a:t>1</a:t>
            </a:r>
            <a:r>
              <a:rPr lang="en-US" altLang="zh-CN" dirty="0">
                <a:solidFill>
                  <a:srgbClr val="54A857"/>
                </a:solidFill>
                <a:effectLst/>
              </a:rPr>
              <a:t>] </a:t>
            </a:r>
            <a:r>
              <a:rPr lang="en-US" altLang="zh-CN" dirty="0">
                <a:solidFill>
                  <a:srgbClr val="CF8E6D"/>
                </a:solidFill>
                <a:effectLst/>
              </a:rPr>
              <a:t>for </a:t>
            </a:r>
            <a:r>
              <a:rPr lang="en-US" altLang="zh-CN" dirty="0">
                <a:solidFill>
                  <a:srgbClr val="BCBEC4"/>
                </a:solidFill>
                <a:effectLst/>
              </a:rPr>
              <a:t>line </a:t>
            </a:r>
            <a:r>
              <a:rPr lang="en-US" altLang="zh-CN" dirty="0">
                <a:solidFill>
                  <a:srgbClr val="CF8E6D"/>
                </a:solidFill>
                <a:effectLst/>
              </a:rPr>
              <a:t>in </a:t>
            </a:r>
            <a:r>
              <a:rPr lang="en-US" altLang="zh-CN" dirty="0">
                <a:solidFill>
                  <a:srgbClr val="BCBEC4"/>
                </a:solidFill>
                <a:effectLst/>
              </a:rPr>
              <a:t>result</a:t>
            </a:r>
            <a:r>
              <a:rPr lang="en-US" altLang="zh-CN" dirty="0">
                <a:solidFill>
                  <a:srgbClr val="E8BA36"/>
                </a:solidFill>
                <a:effectLst/>
              </a:rPr>
              <a:t>]</a:t>
            </a:r>
            <a:br>
              <a:rPr lang="en-US" altLang="zh-CN" dirty="0">
                <a:solidFill>
                  <a:srgbClr val="E8BA36"/>
                </a:solidFill>
                <a:effectLst/>
              </a:rPr>
            </a:br>
            <a:r>
              <a:rPr lang="en-US" altLang="zh-CN" dirty="0" err="1">
                <a:solidFill>
                  <a:srgbClr val="BCBEC4"/>
                </a:solidFill>
                <a:effectLst/>
              </a:rPr>
              <a:t>im_show</a:t>
            </a:r>
            <a:r>
              <a:rPr lang="en-US" altLang="zh-CN" dirty="0">
                <a:solidFill>
                  <a:srgbClr val="BCBEC4"/>
                </a:solidFill>
                <a:effectLst/>
              </a:rPr>
              <a:t> = </a:t>
            </a:r>
            <a:r>
              <a:rPr lang="en-US" altLang="zh-CN" dirty="0" err="1">
                <a:solidFill>
                  <a:srgbClr val="BCBEC4"/>
                </a:solidFill>
                <a:effectLst/>
              </a:rPr>
              <a:t>draw_ocr</a:t>
            </a:r>
            <a:r>
              <a:rPr lang="en-US" altLang="zh-CN" dirty="0">
                <a:solidFill>
                  <a:srgbClr val="E8BA36"/>
                </a:solidFill>
                <a:effectLst/>
              </a:rPr>
              <a:t>(</a:t>
            </a:r>
            <a:r>
              <a:rPr lang="en-US" altLang="zh-CN" dirty="0">
                <a:solidFill>
                  <a:srgbClr val="BCBEC4"/>
                </a:solidFill>
                <a:effectLst/>
              </a:rPr>
              <a:t>image, boxes, </a:t>
            </a:r>
            <a:r>
              <a:rPr lang="en-US" altLang="zh-CN" dirty="0" err="1">
                <a:solidFill>
                  <a:srgbClr val="BCBEC4"/>
                </a:solidFill>
                <a:effectLst/>
              </a:rPr>
              <a:t>txts</a:t>
            </a:r>
            <a:r>
              <a:rPr lang="en-US" altLang="zh-CN" dirty="0">
                <a:solidFill>
                  <a:srgbClr val="BCBEC4"/>
                </a:solidFill>
                <a:effectLst/>
              </a:rPr>
              <a:t>, scores, </a:t>
            </a:r>
            <a:r>
              <a:rPr lang="en-US" altLang="zh-CN" dirty="0" err="1">
                <a:solidFill>
                  <a:srgbClr val="AA4926"/>
                </a:solidFill>
                <a:effectLst/>
              </a:rPr>
              <a:t>font_path</a:t>
            </a:r>
            <a:r>
              <a:rPr lang="en-US" altLang="zh-CN" dirty="0">
                <a:solidFill>
                  <a:srgbClr val="BCBEC4"/>
                </a:solidFill>
                <a:effectLst/>
              </a:rPr>
              <a:t>=</a:t>
            </a:r>
            <a:r>
              <a:rPr lang="en-US" altLang="zh-CN" dirty="0">
                <a:solidFill>
                  <a:srgbClr val="6AAB73"/>
                </a:solidFill>
                <a:effectLst/>
              </a:rPr>
              <a:t>'./</a:t>
            </a:r>
            <a:r>
              <a:rPr lang="en-US" altLang="zh-CN" dirty="0" err="1">
                <a:solidFill>
                  <a:srgbClr val="6AAB73"/>
                </a:solidFill>
                <a:effectLst/>
              </a:rPr>
              <a:t>ppocr_img</a:t>
            </a:r>
            <a:r>
              <a:rPr lang="en-US" altLang="zh-CN" dirty="0">
                <a:solidFill>
                  <a:srgbClr val="6AAB73"/>
                </a:solidFill>
                <a:effectLst/>
              </a:rPr>
              <a:t>/fonts/chinese_cht.ttf'</a:t>
            </a:r>
            <a:r>
              <a:rPr lang="en-US" altLang="zh-CN" dirty="0">
                <a:solidFill>
                  <a:srgbClr val="E8BA36"/>
                </a:solidFill>
                <a:effectLst/>
              </a:rPr>
              <a:t>)</a:t>
            </a:r>
            <a:br>
              <a:rPr lang="en-US" altLang="zh-CN" dirty="0">
                <a:solidFill>
                  <a:srgbClr val="E8BA36"/>
                </a:solidFill>
                <a:effectLst/>
              </a:rPr>
            </a:br>
            <a:r>
              <a:rPr lang="en-US" altLang="zh-CN" dirty="0" err="1">
                <a:solidFill>
                  <a:srgbClr val="BCBEC4"/>
                </a:solidFill>
                <a:effectLst/>
              </a:rPr>
              <a:t>im_show</a:t>
            </a:r>
            <a:r>
              <a:rPr lang="en-US" altLang="zh-CN" dirty="0">
                <a:solidFill>
                  <a:srgbClr val="BCBEC4"/>
                </a:solidFill>
                <a:effectLst/>
              </a:rPr>
              <a:t> = </a:t>
            </a:r>
            <a:r>
              <a:rPr lang="en-US" altLang="zh-CN" dirty="0" err="1">
                <a:solidFill>
                  <a:srgbClr val="BCBEC4"/>
                </a:solidFill>
                <a:effectLst/>
              </a:rPr>
              <a:t>Image.fromarray</a:t>
            </a:r>
            <a:r>
              <a:rPr lang="en-US" altLang="zh-CN" dirty="0">
                <a:solidFill>
                  <a:srgbClr val="E8BA36"/>
                </a:solidFill>
                <a:effectLst/>
              </a:rPr>
              <a:t>(</a:t>
            </a:r>
            <a:r>
              <a:rPr lang="en-US" altLang="zh-CN" dirty="0" err="1">
                <a:solidFill>
                  <a:srgbClr val="BCBEC4"/>
                </a:solidFill>
                <a:effectLst/>
              </a:rPr>
              <a:t>im_show</a:t>
            </a:r>
            <a:r>
              <a:rPr lang="en-US" altLang="zh-CN" dirty="0">
                <a:solidFill>
                  <a:srgbClr val="E8BA36"/>
                </a:solidFill>
                <a:effectLst/>
              </a:rPr>
              <a:t>)</a:t>
            </a:r>
            <a:br>
              <a:rPr lang="en-US" altLang="zh-CN" dirty="0">
                <a:solidFill>
                  <a:srgbClr val="E8BA36"/>
                </a:solidFill>
                <a:effectLst/>
              </a:rPr>
            </a:br>
            <a:r>
              <a:rPr lang="en-US" altLang="zh-CN" dirty="0" err="1">
                <a:solidFill>
                  <a:srgbClr val="BCBEC4"/>
                </a:solidFill>
                <a:effectLst/>
              </a:rPr>
              <a:t>im_show.save</a:t>
            </a:r>
            <a:r>
              <a:rPr lang="en-US" altLang="zh-CN" dirty="0">
                <a:solidFill>
                  <a:srgbClr val="E8BA36"/>
                </a:solidFill>
                <a:effectLst/>
              </a:rPr>
              <a:t>(</a:t>
            </a:r>
            <a:r>
              <a:rPr lang="en-US" altLang="zh-CN" dirty="0">
                <a:solidFill>
                  <a:srgbClr val="6AAB73"/>
                </a:solidFill>
                <a:effectLst/>
              </a:rPr>
              <a:t>'result.jpg'</a:t>
            </a:r>
            <a:r>
              <a:rPr lang="en-US" altLang="zh-CN" dirty="0">
                <a:solidFill>
                  <a:srgbClr val="E8BA36"/>
                </a:solidFill>
                <a:effectLst/>
              </a:rPr>
              <a:t>)</a:t>
            </a:r>
            <a:br>
              <a:rPr lang="en-US" altLang="zh-CN" dirty="0">
                <a:solidFill>
                  <a:srgbClr val="E8BA36"/>
                </a:solidFill>
                <a:effectLst/>
              </a:rPr>
            </a:br>
            <a:endParaRPr lang="en-US" altLang="zh-CN" dirty="0">
              <a:solidFill>
                <a:srgbClr val="BCBEC4"/>
              </a:solidFill>
              <a:effectLst/>
            </a:endParaRPr>
          </a:p>
          <a:p>
            <a:endParaRPr lang="zh-CN" altLang="en-US" dirty="0"/>
          </a:p>
        </p:txBody>
      </p:sp>
      <p:sp>
        <p:nvSpPr>
          <p:cNvPr id="4" name="灯片编号占位符 3">
            <a:extLst>
              <a:ext uri="{FF2B5EF4-FFF2-40B4-BE49-F238E27FC236}">
                <a16:creationId xmlns:a16="http://schemas.microsoft.com/office/drawing/2014/main" id="{F8D2B96C-E08B-6115-3358-D1F5F0F2E9D0}"/>
              </a:ext>
            </a:extLst>
          </p:cNvPr>
          <p:cNvSpPr>
            <a:spLocks noGrp="1"/>
          </p:cNvSpPr>
          <p:nvPr>
            <p:ph type="sldNum" sz="quarter" idx="5"/>
          </p:nvPr>
        </p:nvSpPr>
        <p:spPr/>
        <p:txBody>
          <a:bodyPr/>
          <a:lstStyle/>
          <a:p>
            <a:fld id="{128E90F1-603A-46DB-8ADE-1D0BBA3319B5}" type="slidenum">
              <a:rPr lang="zh-CN" altLang="en-US" smtClean="0"/>
              <a:t>22</a:t>
            </a:fld>
            <a:endParaRPr lang="zh-CN" altLang="en-US"/>
          </a:p>
        </p:txBody>
      </p:sp>
    </p:spTree>
    <p:extLst>
      <p:ext uri="{BB962C8B-B14F-4D97-AF65-F5344CB8AC3E}">
        <p14:creationId xmlns:p14="http://schemas.microsoft.com/office/powerpoint/2010/main" val="4264039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EE501-4410-9884-4F62-1615A82ED39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A11438-4EFA-A9F7-B2DF-CA5F4712DB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187ADC-A705-B70B-5F1E-AF3D2D5D122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CD8DD35-A853-B424-89E8-7C661202B1AE}"/>
              </a:ext>
            </a:extLst>
          </p:cNvPr>
          <p:cNvSpPr>
            <a:spLocks noGrp="1"/>
          </p:cNvSpPr>
          <p:nvPr>
            <p:ph type="sldNum" sz="quarter" idx="5"/>
          </p:nvPr>
        </p:nvSpPr>
        <p:spPr/>
        <p:txBody>
          <a:bodyPr/>
          <a:lstStyle/>
          <a:p>
            <a:fld id="{128E90F1-603A-46DB-8ADE-1D0BBA3319B5}" type="slidenum">
              <a:rPr lang="zh-CN" altLang="en-US" smtClean="0"/>
              <a:t>25</a:t>
            </a:fld>
            <a:endParaRPr lang="zh-CN" altLang="en-US"/>
          </a:p>
        </p:txBody>
      </p:sp>
    </p:spTree>
    <p:extLst>
      <p:ext uri="{BB962C8B-B14F-4D97-AF65-F5344CB8AC3E}">
        <p14:creationId xmlns:p14="http://schemas.microsoft.com/office/powerpoint/2010/main" val="2300814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934361-3A85-5F39-A0A6-F935EF661DA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3D06BE6-E684-BF3B-C364-A3A1183244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B930C60-AB2D-06B1-FB1A-C51BE848EC57}"/>
              </a:ext>
            </a:extLst>
          </p:cNvPr>
          <p:cNvSpPr>
            <a:spLocks noGrp="1"/>
          </p:cNvSpPr>
          <p:nvPr>
            <p:ph type="dt" sz="half" idx="10"/>
          </p:nvPr>
        </p:nvSpPr>
        <p:spPr/>
        <p:txBody>
          <a:bodyPr/>
          <a:lstStyle/>
          <a:p>
            <a:fld id="{66753BE7-833E-4D80-9AA6-AC11C0C0316E}" type="datetimeFigureOut">
              <a:rPr lang="zh-CN" altLang="en-US" smtClean="0"/>
              <a:t>25/4/9</a:t>
            </a:fld>
            <a:endParaRPr lang="zh-CN" altLang="en-US"/>
          </a:p>
        </p:txBody>
      </p:sp>
      <p:sp>
        <p:nvSpPr>
          <p:cNvPr id="5" name="页脚占位符 4">
            <a:extLst>
              <a:ext uri="{FF2B5EF4-FFF2-40B4-BE49-F238E27FC236}">
                <a16:creationId xmlns:a16="http://schemas.microsoft.com/office/drawing/2014/main" id="{4139C443-3D47-5F88-B1D8-DD57E231AE8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CB2779-191C-08BF-72DB-130626534BC6}"/>
              </a:ext>
            </a:extLst>
          </p:cNvPr>
          <p:cNvSpPr>
            <a:spLocks noGrp="1"/>
          </p:cNvSpPr>
          <p:nvPr>
            <p:ph type="sldNum" sz="quarter" idx="12"/>
          </p:nvPr>
        </p:nvSpPr>
        <p:spPr/>
        <p:txBody>
          <a:bodyPr/>
          <a:lstStyle/>
          <a:p>
            <a:fld id="{F631B971-4DEE-4AC2-B9B8-3A3FF38190FD}" type="slidenum">
              <a:rPr lang="zh-CN" altLang="en-US" smtClean="0"/>
              <a:t>‹#›</a:t>
            </a:fld>
            <a:endParaRPr lang="zh-CN" altLang="en-US"/>
          </a:p>
        </p:txBody>
      </p:sp>
    </p:spTree>
    <p:extLst>
      <p:ext uri="{BB962C8B-B14F-4D97-AF65-F5344CB8AC3E}">
        <p14:creationId xmlns:p14="http://schemas.microsoft.com/office/powerpoint/2010/main" val="3704632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794046-A8D2-1B92-3614-141A971CC6F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3ABC17-C805-9AC6-86EA-50B59E768CA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471C93-7893-3CEE-C043-892F2B29B669}"/>
              </a:ext>
            </a:extLst>
          </p:cNvPr>
          <p:cNvSpPr>
            <a:spLocks noGrp="1"/>
          </p:cNvSpPr>
          <p:nvPr>
            <p:ph type="dt" sz="half" idx="10"/>
          </p:nvPr>
        </p:nvSpPr>
        <p:spPr/>
        <p:txBody>
          <a:bodyPr/>
          <a:lstStyle/>
          <a:p>
            <a:fld id="{66753BE7-833E-4D80-9AA6-AC11C0C0316E}" type="datetimeFigureOut">
              <a:rPr lang="zh-CN" altLang="en-US" smtClean="0"/>
              <a:t>25/4/9</a:t>
            </a:fld>
            <a:endParaRPr lang="zh-CN" altLang="en-US"/>
          </a:p>
        </p:txBody>
      </p:sp>
      <p:sp>
        <p:nvSpPr>
          <p:cNvPr id="5" name="页脚占位符 4">
            <a:extLst>
              <a:ext uri="{FF2B5EF4-FFF2-40B4-BE49-F238E27FC236}">
                <a16:creationId xmlns:a16="http://schemas.microsoft.com/office/drawing/2014/main" id="{9583E05C-77A1-A51C-CC94-33EA599222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949720E-43DA-C6EA-6A12-62F14D872F1A}"/>
              </a:ext>
            </a:extLst>
          </p:cNvPr>
          <p:cNvSpPr>
            <a:spLocks noGrp="1"/>
          </p:cNvSpPr>
          <p:nvPr>
            <p:ph type="sldNum" sz="quarter" idx="12"/>
          </p:nvPr>
        </p:nvSpPr>
        <p:spPr/>
        <p:txBody>
          <a:bodyPr/>
          <a:lstStyle/>
          <a:p>
            <a:fld id="{F631B971-4DEE-4AC2-B9B8-3A3FF38190FD}" type="slidenum">
              <a:rPr lang="zh-CN" altLang="en-US" smtClean="0"/>
              <a:t>‹#›</a:t>
            </a:fld>
            <a:endParaRPr lang="zh-CN" altLang="en-US"/>
          </a:p>
        </p:txBody>
      </p:sp>
    </p:spTree>
    <p:extLst>
      <p:ext uri="{BB962C8B-B14F-4D97-AF65-F5344CB8AC3E}">
        <p14:creationId xmlns:p14="http://schemas.microsoft.com/office/powerpoint/2010/main" val="3299385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727938-B127-F1ED-9B04-41765482F60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1FE848-7672-B23D-B3A8-62111BB7302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8DDF10D-5EAE-C5B0-AD91-39F2B24379FD}"/>
              </a:ext>
            </a:extLst>
          </p:cNvPr>
          <p:cNvSpPr>
            <a:spLocks noGrp="1"/>
          </p:cNvSpPr>
          <p:nvPr>
            <p:ph type="dt" sz="half" idx="10"/>
          </p:nvPr>
        </p:nvSpPr>
        <p:spPr/>
        <p:txBody>
          <a:bodyPr/>
          <a:lstStyle/>
          <a:p>
            <a:fld id="{66753BE7-833E-4D80-9AA6-AC11C0C0316E}" type="datetimeFigureOut">
              <a:rPr lang="zh-CN" altLang="en-US" smtClean="0"/>
              <a:t>25/4/9</a:t>
            </a:fld>
            <a:endParaRPr lang="zh-CN" altLang="en-US"/>
          </a:p>
        </p:txBody>
      </p:sp>
      <p:sp>
        <p:nvSpPr>
          <p:cNvPr id="5" name="页脚占位符 4">
            <a:extLst>
              <a:ext uri="{FF2B5EF4-FFF2-40B4-BE49-F238E27FC236}">
                <a16:creationId xmlns:a16="http://schemas.microsoft.com/office/drawing/2014/main" id="{A47FA5EE-B3EE-94A7-076B-2E28ABA4E1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5C18195-F727-69E5-8035-776BBCA834BC}"/>
              </a:ext>
            </a:extLst>
          </p:cNvPr>
          <p:cNvSpPr>
            <a:spLocks noGrp="1"/>
          </p:cNvSpPr>
          <p:nvPr>
            <p:ph type="sldNum" sz="quarter" idx="12"/>
          </p:nvPr>
        </p:nvSpPr>
        <p:spPr/>
        <p:txBody>
          <a:bodyPr/>
          <a:lstStyle/>
          <a:p>
            <a:fld id="{F631B971-4DEE-4AC2-B9B8-3A3FF38190FD}" type="slidenum">
              <a:rPr lang="zh-CN" altLang="en-US" smtClean="0"/>
              <a:t>‹#›</a:t>
            </a:fld>
            <a:endParaRPr lang="zh-CN" altLang="en-US"/>
          </a:p>
        </p:txBody>
      </p:sp>
    </p:spTree>
    <p:extLst>
      <p:ext uri="{BB962C8B-B14F-4D97-AF65-F5344CB8AC3E}">
        <p14:creationId xmlns:p14="http://schemas.microsoft.com/office/powerpoint/2010/main" val="2725435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24C0F9-5D99-6D13-1256-DDF6211FCC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D0E4F1-9049-0109-1818-628DB14AD4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4256F9F-64D9-06A0-9174-55136A7B2C0D}"/>
              </a:ext>
            </a:extLst>
          </p:cNvPr>
          <p:cNvSpPr>
            <a:spLocks noGrp="1"/>
          </p:cNvSpPr>
          <p:nvPr>
            <p:ph type="dt" sz="half" idx="10"/>
          </p:nvPr>
        </p:nvSpPr>
        <p:spPr/>
        <p:txBody>
          <a:bodyPr/>
          <a:lstStyle/>
          <a:p>
            <a:fld id="{66753BE7-833E-4D80-9AA6-AC11C0C0316E}" type="datetimeFigureOut">
              <a:rPr lang="zh-CN" altLang="en-US" smtClean="0"/>
              <a:t>25/4/9</a:t>
            </a:fld>
            <a:endParaRPr lang="zh-CN" altLang="en-US"/>
          </a:p>
        </p:txBody>
      </p:sp>
      <p:sp>
        <p:nvSpPr>
          <p:cNvPr id="5" name="页脚占位符 4">
            <a:extLst>
              <a:ext uri="{FF2B5EF4-FFF2-40B4-BE49-F238E27FC236}">
                <a16:creationId xmlns:a16="http://schemas.microsoft.com/office/drawing/2014/main" id="{9BB2EB22-9E5A-A5C3-E706-40D620D9FA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55F784-4C21-DB8D-BB9C-FDC817EFA4B0}"/>
              </a:ext>
            </a:extLst>
          </p:cNvPr>
          <p:cNvSpPr>
            <a:spLocks noGrp="1"/>
          </p:cNvSpPr>
          <p:nvPr>
            <p:ph type="sldNum" sz="quarter" idx="12"/>
          </p:nvPr>
        </p:nvSpPr>
        <p:spPr/>
        <p:txBody>
          <a:bodyPr/>
          <a:lstStyle/>
          <a:p>
            <a:fld id="{F631B971-4DEE-4AC2-B9B8-3A3FF38190FD}" type="slidenum">
              <a:rPr lang="zh-CN" altLang="en-US" smtClean="0"/>
              <a:t>‹#›</a:t>
            </a:fld>
            <a:endParaRPr lang="zh-CN" altLang="en-US"/>
          </a:p>
        </p:txBody>
      </p:sp>
    </p:spTree>
    <p:extLst>
      <p:ext uri="{BB962C8B-B14F-4D97-AF65-F5344CB8AC3E}">
        <p14:creationId xmlns:p14="http://schemas.microsoft.com/office/powerpoint/2010/main" val="2224569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654881-EA59-DD6B-3F9A-C756E22A714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383825B-441D-545C-3E50-6A34D4BD56D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4D05D57-84A9-73D5-52FA-ED46A27E0CBB}"/>
              </a:ext>
            </a:extLst>
          </p:cNvPr>
          <p:cNvSpPr>
            <a:spLocks noGrp="1"/>
          </p:cNvSpPr>
          <p:nvPr>
            <p:ph type="dt" sz="half" idx="10"/>
          </p:nvPr>
        </p:nvSpPr>
        <p:spPr/>
        <p:txBody>
          <a:bodyPr/>
          <a:lstStyle/>
          <a:p>
            <a:fld id="{66753BE7-833E-4D80-9AA6-AC11C0C0316E}" type="datetimeFigureOut">
              <a:rPr lang="zh-CN" altLang="en-US" smtClean="0"/>
              <a:t>25/4/9</a:t>
            </a:fld>
            <a:endParaRPr lang="zh-CN" altLang="en-US"/>
          </a:p>
        </p:txBody>
      </p:sp>
      <p:sp>
        <p:nvSpPr>
          <p:cNvPr id="5" name="页脚占位符 4">
            <a:extLst>
              <a:ext uri="{FF2B5EF4-FFF2-40B4-BE49-F238E27FC236}">
                <a16:creationId xmlns:a16="http://schemas.microsoft.com/office/drawing/2014/main" id="{5F2F8601-A4B7-ABE7-FD00-00F88D7EB8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2E08B3-E83E-08FC-1912-9B7C9DD1F579}"/>
              </a:ext>
            </a:extLst>
          </p:cNvPr>
          <p:cNvSpPr>
            <a:spLocks noGrp="1"/>
          </p:cNvSpPr>
          <p:nvPr>
            <p:ph type="sldNum" sz="quarter" idx="12"/>
          </p:nvPr>
        </p:nvSpPr>
        <p:spPr/>
        <p:txBody>
          <a:bodyPr/>
          <a:lstStyle/>
          <a:p>
            <a:fld id="{F631B971-4DEE-4AC2-B9B8-3A3FF38190FD}" type="slidenum">
              <a:rPr lang="zh-CN" altLang="en-US" smtClean="0"/>
              <a:t>‹#›</a:t>
            </a:fld>
            <a:endParaRPr lang="zh-CN" altLang="en-US"/>
          </a:p>
        </p:txBody>
      </p:sp>
    </p:spTree>
    <p:extLst>
      <p:ext uri="{BB962C8B-B14F-4D97-AF65-F5344CB8AC3E}">
        <p14:creationId xmlns:p14="http://schemas.microsoft.com/office/powerpoint/2010/main" val="2939355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91EF5D-21B9-734E-0D82-3A6A3BE9C2C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B642442-4CFE-F3A0-B921-9DBFABBD7FE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9F1C94B-631A-9E83-8B33-D75DC404CC2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40FC40F-65C5-B80C-7F7A-EEEB0DA05145}"/>
              </a:ext>
            </a:extLst>
          </p:cNvPr>
          <p:cNvSpPr>
            <a:spLocks noGrp="1"/>
          </p:cNvSpPr>
          <p:nvPr>
            <p:ph type="dt" sz="half" idx="10"/>
          </p:nvPr>
        </p:nvSpPr>
        <p:spPr/>
        <p:txBody>
          <a:bodyPr/>
          <a:lstStyle/>
          <a:p>
            <a:fld id="{66753BE7-833E-4D80-9AA6-AC11C0C0316E}" type="datetimeFigureOut">
              <a:rPr lang="zh-CN" altLang="en-US" smtClean="0"/>
              <a:t>25/4/9</a:t>
            </a:fld>
            <a:endParaRPr lang="zh-CN" altLang="en-US"/>
          </a:p>
        </p:txBody>
      </p:sp>
      <p:sp>
        <p:nvSpPr>
          <p:cNvPr id="6" name="页脚占位符 5">
            <a:extLst>
              <a:ext uri="{FF2B5EF4-FFF2-40B4-BE49-F238E27FC236}">
                <a16:creationId xmlns:a16="http://schemas.microsoft.com/office/drawing/2014/main" id="{D5EBBA46-7236-514D-EBA4-0871A7A7D67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BD33D9E-6235-E943-FC34-66DC2A614CB7}"/>
              </a:ext>
            </a:extLst>
          </p:cNvPr>
          <p:cNvSpPr>
            <a:spLocks noGrp="1"/>
          </p:cNvSpPr>
          <p:nvPr>
            <p:ph type="sldNum" sz="quarter" idx="12"/>
          </p:nvPr>
        </p:nvSpPr>
        <p:spPr/>
        <p:txBody>
          <a:bodyPr/>
          <a:lstStyle/>
          <a:p>
            <a:fld id="{F631B971-4DEE-4AC2-B9B8-3A3FF38190FD}" type="slidenum">
              <a:rPr lang="zh-CN" altLang="en-US" smtClean="0"/>
              <a:t>‹#›</a:t>
            </a:fld>
            <a:endParaRPr lang="zh-CN" altLang="en-US"/>
          </a:p>
        </p:txBody>
      </p:sp>
    </p:spTree>
    <p:extLst>
      <p:ext uri="{BB962C8B-B14F-4D97-AF65-F5344CB8AC3E}">
        <p14:creationId xmlns:p14="http://schemas.microsoft.com/office/powerpoint/2010/main" val="831875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8318CD-8597-9B79-5EA1-122B305840E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EAF972-C466-95F5-4CF6-4DCC3820B4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5A0A41A-F688-8DA4-8826-4AEA6B634E2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EAD179-698F-E63F-E47D-4D2ED31EDA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85DEBE7-B451-964E-E157-03A4410C8BB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5EA03D0-BEB1-5ED2-6D17-A4545A49EC74}"/>
              </a:ext>
            </a:extLst>
          </p:cNvPr>
          <p:cNvSpPr>
            <a:spLocks noGrp="1"/>
          </p:cNvSpPr>
          <p:nvPr>
            <p:ph type="dt" sz="half" idx="10"/>
          </p:nvPr>
        </p:nvSpPr>
        <p:spPr/>
        <p:txBody>
          <a:bodyPr/>
          <a:lstStyle/>
          <a:p>
            <a:fld id="{66753BE7-833E-4D80-9AA6-AC11C0C0316E}" type="datetimeFigureOut">
              <a:rPr lang="zh-CN" altLang="en-US" smtClean="0"/>
              <a:t>25/4/9</a:t>
            </a:fld>
            <a:endParaRPr lang="zh-CN" altLang="en-US"/>
          </a:p>
        </p:txBody>
      </p:sp>
      <p:sp>
        <p:nvSpPr>
          <p:cNvPr id="8" name="页脚占位符 7">
            <a:extLst>
              <a:ext uri="{FF2B5EF4-FFF2-40B4-BE49-F238E27FC236}">
                <a16:creationId xmlns:a16="http://schemas.microsoft.com/office/drawing/2014/main" id="{E9C1CA94-B9C4-6555-22E9-AABD9EF1701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E362043-AAB3-4E03-B57C-E69E4A66505B}"/>
              </a:ext>
            </a:extLst>
          </p:cNvPr>
          <p:cNvSpPr>
            <a:spLocks noGrp="1"/>
          </p:cNvSpPr>
          <p:nvPr>
            <p:ph type="sldNum" sz="quarter" idx="12"/>
          </p:nvPr>
        </p:nvSpPr>
        <p:spPr/>
        <p:txBody>
          <a:bodyPr/>
          <a:lstStyle/>
          <a:p>
            <a:fld id="{F631B971-4DEE-4AC2-B9B8-3A3FF38190FD}" type="slidenum">
              <a:rPr lang="zh-CN" altLang="en-US" smtClean="0"/>
              <a:t>‹#›</a:t>
            </a:fld>
            <a:endParaRPr lang="zh-CN" altLang="en-US"/>
          </a:p>
        </p:txBody>
      </p:sp>
    </p:spTree>
    <p:extLst>
      <p:ext uri="{BB962C8B-B14F-4D97-AF65-F5344CB8AC3E}">
        <p14:creationId xmlns:p14="http://schemas.microsoft.com/office/powerpoint/2010/main" val="1402484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93A9A5-ED7C-9591-2B7B-FCF2677354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61FD26-0ACE-3F70-B74B-9439A8BD0DD3}"/>
              </a:ext>
            </a:extLst>
          </p:cNvPr>
          <p:cNvSpPr>
            <a:spLocks noGrp="1"/>
          </p:cNvSpPr>
          <p:nvPr>
            <p:ph type="dt" sz="half" idx="10"/>
          </p:nvPr>
        </p:nvSpPr>
        <p:spPr/>
        <p:txBody>
          <a:bodyPr/>
          <a:lstStyle/>
          <a:p>
            <a:fld id="{66753BE7-833E-4D80-9AA6-AC11C0C0316E}" type="datetimeFigureOut">
              <a:rPr lang="zh-CN" altLang="en-US" smtClean="0"/>
              <a:t>25/4/9</a:t>
            </a:fld>
            <a:endParaRPr lang="zh-CN" altLang="en-US"/>
          </a:p>
        </p:txBody>
      </p:sp>
      <p:sp>
        <p:nvSpPr>
          <p:cNvPr id="4" name="页脚占位符 3">
            <a:extLst>
              <a:ext uri="{FF2B5EF4-FFF2-40B4-BE49-F238E27FC236}">
                <a16:creationId xmlns:a16="http://schemas.microsoft.com/office/drawing/2014/main" id="{C3F302E3-F548-8625-30EA-41FC45D8352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1735F91-1035-B924-9554-F4F075B9C00E}"/>
              </a:ext>
            </a:extLst>
          </p:cNvPr>
          <p:cNvSpPr>
            <a:spLocks noGrp="1"/>
          </p:cNvSpPr>
          <p:nvPr>
            <p:ph type="sldNum" sz="quarter" idx="12"/>
          </p:nvPr>
        </p:nvSpPr>
        <p:spPr/>
        <p:txBody>
          <a:bodyPr/>
          <a:lstStyle/>
          <a:p>
            <a:fld id="{F631B971-4DEE-4AC2-B9B8-3A3FF38190FD}" type="slidenum">
              <a:rPr lang="zh-CN" altLang="en-US" smtClean="0"/>
              <a:t>‹#›</a:t>
            </a:fld>
            <a:endParaRPr lang="zh-CN" altLang="en-US"/>
          </a:p>
        </p:txBody>
      </p:sp>
    </p:spTree>
    <p:extLst>
      <p:ext uri="{BB962C8B-B14F-4D97-AF65-F5344CB8AC3E}">
        <p14:creationId xmlns:p14="http://schemas.microsoft.com/office/powerpoint/2010/main" val="2338470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8B3A833-15E6-1710-8C35-50DE0667AB90}"/>
              </a:ext>
            </a:extLst>
          </p:cNvPr>
          <p:cNvSpPr>
            <a:spLocks noGrp="1"/>
          </p:cNvSpPr>
          <p:nvPr>
            <p:ph type="dt" sz="half" idx="10"/>
          </p:nvPr>
        </p:nvSpPr>
        <p:spPr/>
        <p:txBody>
          <a:bodyPr/>
          <a:lstStyle/>
          <a:p>
            <a:fld id="{66753BE7-833E-4D80-9AA6-AC11C0C0316E}" type="datetimeFigureOut">
              <a:rPr lang="zh-CN" altLang="en-US" smtClean="0"/>
              <a:t>25/4/9</a:t>
            </a:fld>
            <a:endParaRPr lang="zh-CN" altLang="en-US"/>
          </a:p>
        </p:txBody>
      </p:sp>
      <p:sp>
        <p:nvSpPr>
          <p:cNvPr id="3" name="页脚占位符 2">
            <a:extLst>
              <a:ext uri="{FF2B5EF4-FFF2-40B4-BE49-F238E27FC236}">
                <a16:creationId xmlns:a16="http://schemas.microsoft.com/office/drawing/2014/main" id="{F9D4727A-A24C-F6A1-1F82-B79887B1703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7A70538-4148-687A-02FE-F418DF952FF0}"/>
              </a:ext>
            </a:extLst>
          </p:cNvPr>
          <p:cNvSpPr>
            <a:spLocks noGrp="1"/>
          </p:cNvSpPr>
          <p:nvPr>
            <p:ph type="sldNum" sz="quarter" idx="12"/>
          </p:nvPr>
        </p:nvSpPr>
        <p:spPr/>
        <p:txBody>
          <a:bodyPr/>
          <a:lstStyle/>
          <a:p>
            <a:fld id="{F631B971-4DEE-4AC2-B9B8-3A3FF38190FD}" type="slidenum">
              <a:rPr lang="zh-CN" altLang="en-US" smtClean="0"/>
              <a:t>‹#›</a:t>
            </a:fld>
            <a:endParaRPr lang="zh-CN" altLang="en-US"/>
          </a:p>
        </p:txBody>
      </p:sp>
    </p:spTree>
    <p:extLst>
      <p:ext uri="{BB962C8B-B14F-4D97-AF65-F5344CB8AC3E}">
        <p14:creationId xmlns:p14="http://schemas.microsoft.com/office/powerpoint/2010/main" val="1602967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2515C3-997B-D23B-184F-4DE0579E03D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A17117-EC70-4BA2-FF18-0F49F74E88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13C905-6C88-1779-E50A-DA012C3EC5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7E343E5-8B43-226A-6A97-25B8A5CA1F3B}"/>
              </a:ext>
            </a:extLst>
          </p:cNvPr>
          <p:cNvSpPr>
            <a:spLocks noGrp="1"/>
          </p:cNvSpPr>
          <p:nvPr>
            <p:ph type="dt" sz="half" idx="10"/>
          </p:nvPr>
        </p:nvSpPr>
        <p:spPr/>
        <p:txBody>
          <a:bodyPr/>
          <a:lstStyle/>
          <a:p>
            <a:fld id="{66753BE7-833E-4D80-9AA6-AC11C0C0316E}" type="datetimeFigureOut">
              <a:rPr lang="zh-CN" altLang="en-US" smtClean="0"/>
              <a:t>25/4/9</a:t>
            </a:fld>
            <a:endParaRPr lang="zh-CN" altLang="en-US"/>
          </a:p>
        </p:txBody>
      </p:sp>
      <p:sp>
        <p:nvSpPr>
          <p:cNvPr id="6" name="页脚占位符 5">
            <a:extLst>
              <a:ext uri="{FF2B5EF4-FFF2-40B4-BE49-F238E27FC236}">
                <a16:creationId xmlns:a16="http://schemas.microsoft.com/office/drawing/2014/main" id="{91762EE2-5286-0F84-1D7C-1D806BA9B1F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CC7FFC7-DA8B-DB8C-278F-8D14548E4578}"/>
              </a:ext>
            </a:extLst>
          </p:cNvPr>
          <p:cNvSpPr>
            <a:spLocks noGrp="1"/>
          </p:cNvSpPr>
          <p:nvPr>
            <p:ph type="sldNum" sz="quarter" idx="12"/>
          </p:nvPr>
        </p:nvSpPr>
        <p:spPr/>
        <p:txBody>
          <a:bodyPr/>
          <a:lstStyle/>
          <a:p>
            <a:fld id="{F631B971-4DEE-4AC2-B9B8-3A3FF38190FD}" type="slidenum">
              <a:rPr lang="zh-CN" altLang="en-US" smtClean="0"/>
              <a:t>‹#›</a:t>
            </a:fld>
            <a:endParaRPr lang="zh-CN" altLang="en-US"/>
          </a:p>
        </p:txBody>
      </p:sp>
    </p:spTree>
    <p:extLst>
      <p:ext uri="{BB962C8B-B14F-4D97-AF65-F5344CB8AC3E}">
        <p14:creationId xmlns:p14="http://schemas.microsoft.com/office/powerpoint/2010/main" val="3397671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BD3511-CE64-6809-0226-1B75FA18D15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BC9C60C-6538-C84C-11C3-1672D1054B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1595922-3630-DECC-0632-1829BDD399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F4CAF1D-4686-87A0-D644-6607D3863054}"/>
              </a:ext>
            </a:extLst>
          </p:cNvPr>
          <p:cNvSpPr>
            <a:spLocks noGrp="1"/>
          </p:cNvSpPr>
          <p:nvPr>
            <p:ph type="dt" sz="half" idx="10"/>
          </p:nvPr>
        </p:nvSpPr>
        <p:spPr/>
        <p:txBody>
          <a:bodyPr/>
          <a:lstStyle/>
          <a:p>
            <a:fld id="{66753BE7-833E-4D80-9AA6-AC11C0C0316E}" type="datetimeFigureOut">
              <a:rPr lang="zh-CN" altLang="en-US" smtClean="0"/>
              <a:t>25/4/9</a:t>
            </a:fld>
            <a:endParaRPr lang="zh-CN" altLang="en-US"/>
          </a:p>
        </p:txBody>
      </p:sp>
      <p:sp>
        <p:nvSpPr>
          <p:cNvPr id="6" name="页脚占位符 5">
            <a:extLst>
              <a:ext uri="{FF2B5EF4-FFF2-40B4-BE49-F238E27FC236}">
                <a16:creationId xmlns:a16="http://schemas.microsoft.com/office/drawing/2014/main" id="{C1B83434-5A0F-AD8F-D937-303999B4EE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0F5FE39-F36F-7D05-53DF-8B86321447FA}"/>
              </a:ext>
            </a:extLst>
          </p:cNvPr>
          <p:cNvSpPr>
            <a:spLocks noGrp="1"/>
          </p:cNvSpPr>
          <p:nvPr>
            <p:ph type="sldNum" sz="quarter" idx="12"/>
          </p:nvPr>
        </p:nvSpPr>
        <p:spPr/>
        <p:txBody>
          <a:bodyPr/>
          <a:lstStyle/>
          <a:p>
            <a:fld id="{F631B971-4DEE-4AC2-B9B8-3A3FF38190FD}" type="slidenum">
              <a:rPr lang="zh-CN" altLang="en-US" smtClean="0"/>
              <a:t>‹#›</a:t>
            </a:fld>
            <a:endParaRPr lang="zh-CN" altLang="en-US"/>
          </a:p>
        </p:txBody>
      </p:sp>
    </p:spTree>
    <p:extLst>
      <p:ext uri="{BB962C8B-B14F-4D97-AF65-F5344CB8AC3E}">
        <p14:creationId xmlns:p14="http://schemas.microsoft.com/office/powerpoint/2010/main" val="3614377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7E5455E-42F2-13B9-E0C7-3153D9A313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D131AEB-6C88-00DC-1210-BF137D2252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B808096-BF01-41EF-595B-56BCAA5830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6753BE7-833E-4D80-9AA6-AC11C0C0316E}" type="datetimeFigureOut">
              <a:rPr lang="zh-CN" altLang="en-US" smtClean="0"/>
              <a:t>25/4/9</a:t>
            </a:fld>
            <a:endParaRPr lang="zh-CN" altLang="en-US"/>
          </a:p>
        </p:txBody>
      </p:sp>
      <p:sp>
        <p:nvSpPr>
          <p:cNvPr id="5" name="页脚占位符 4">
            <a:extLst>
              <a:ext uri="{FF2B5EF4-FFF2-40B4-BE49-F238E27FC236}">
                <a16:creationId xmlns:a16="http://schemas.microsoft.com/office/drawing/2014/main" id="{CFCE7752-B844-E84A-A7E4-1183A00B8C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84D19969-1A6D-471A-B200-FD5062CC59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631B971-4DEE-4AC2-B9B8-3A3FF38190FD}" type="slidenum">
              <a:rPr lang="zh-CN" altLang="en-US" smtClean="0"/>
              <a:t>‹#›</a:t>
            </a:fld>
            <a:endParaRPr lang="zh-CN" altLang="en-US"/>
          </a:p>
        </p:txBody>
      </p:sp>
    </p:spTree>
    <p:extLst>
      <p:ext uri="{BB962C8B-B14F-4D97-AF65-F5344CB8AC3E}">
        <p14:creationId xmlns:p14="http://schemas.microsoft.com/office/powerpoint/2010/main" val="1148709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0.jp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6.jpg"/><Relationship Id="rId5" Type="http://schemas.openxmlformats.org/officeDocument/2006/relationships/image" Target="../media/image33.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0.jp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1BCA204-4DB2-036E-A6FB-C839908E3BA3}"/>
              </a:ext>
            </a:extLst>
          </p:cNvPr>
          <p:cNvSpPr txBox="1"/>
          <p:nvPr/>
        </p:nvSpPr>
        <p:spPr>
          <a:xfrm>
            <a:off x="2765992" y="2884236"/>
            <a:ext cx="6660016" cy="1089529"/>
          </a:xfrm>
          <a:prstGeom prst="rect">
            <a:avLst/>
          </a:prstGeom>
          <a:noFill/>
        </p:spPr>
        <p:txBody>
          <a:bodyPr wrap="square">
            <a:spAutoFit/>
          </a:bodyPr>
          <a:lstStyle/>
          <a:p>
            <a:pPr algn="ctr">
              <a:lnSpc>
                <a:spcPct val="90000"/>
              </a:lnSpc>
              <a:spcBef>
                <a:spcPct val="0"/>
              </a:spcBef>
              <a:spcAft>
                <a:spcPts val="600"/>
              </a:spcAft>
            </a:pPr>
            <a:r>
              <a:rPr lang="en-US" altLang="zh-CN" sz="7200" b="1" kern="1200" dirty="0">
                <a:solidFill>
                  <a:schemeClr val="accent3"/>
                </a:solidFill>
                <a:cs typeface="+mn-ea"/>
                <a:sym typeface="+mn-lt"/>
              </a:rPr>
              <a:t>OCR </a:t>
            </a:r>
            <a:r>
              <a:rPr lang="zh-CN" altLang="en-US" sz="7200" b="1" kern="1200" dirty="0">
                <a:solidFill>
                  <a:schemeClr val="accent3"/>
                </a:solidFill>
                <a:cs typeface="+mn-ea"/>
                <a:sym typeface="+mn-lt"/>
              </a:rPr>
              <a:t>知识分享</a:t>
            </a:r>
          </a:p>
        </p:txBody>
      </p:sp>
      <p:sp>
        <p:nvSpPr>
          <p:cNvPr id="2" name="文本框 1">
            <a:extLst>
              <a:ext uri="{FF2B5EF4-FFF2-40B4-BE49-F238E27FC236}">
                <a16:creationId xmlns:a16="http://schemas.microsoft.com/office/drawing/2014/main" id="{21B93063-6291-529F-5E85-154D890DFB93}"/>
              </a:ext>
            </a:extLst>
          </p:cNvPr>
          <p:cNvSpPr txBox="1"/>
          <p:nvPr/>
        </p:nvSpPr>
        <p:spPr>
          <a:xfrm>
            <a:off x="4873592" y="5096804"/>
            <a:ext cx="2444817" cy="369332"/>
          </a:xfrm>
          <a:prstGeom prst="rect">
            <a:avLst/>
          </a:prstGeom>
          <a:noFill/>
        </p:spPr>
        <p:txBody>
          <a:bodyPr wrap="square" rtlCol="0">
            <a:spAutoFit/>
          </a:bodyPr>
          <a:lstStyle/>
          <a:p>
            <a:pPr algn="ctr"/>
            <a:r>
              <a:rPr lang="en-US" altLang="zh-CN" dirty="0">
                <a:solidFill>
                  <a:schemeClr val="accent3"/>
                </a:solidFill>
              </a:rPr>
              <a:t>2025-04-09</a:t>
            </a:r>
            <a:endParaRPr lang="zh-CN" altLang="en-US" dirty="0">
              <a:solidFill>
                <a:schemeClr val="accent3"/>
              </a:solidFill>
            </a:endParaRPr>
          </a:p>
        </p:txBody>
      </p:sp>
    </p:spTree>
    <p:extLst>
      <p:ext uri="{BB962C8B-B14F-4D97-AF65-F5344CB8AC3E}">
        <p14:creationId xmlns:p14="http://schemas.microsoft.com/office/powerpoint/2010/main" val="358451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6E45C-0D9D-66C7-3D6E-9DA8EFBDACF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56E48F9-37F8-6BB0-471F-67E0CF9DF0B6}"/>
              </a:ext>
            </a:extLst>
          </p:cNvPr>
          <p:cNvSpPr txBox="1"/>
          <p:nvPr/>
        </p:nvSpPr>
        <p:spPr>
          <a:xfrm>
            <a:off x="225929" y="234893"/>
            <a:ext cx="8422771" cy="584775"/>
          </a:xfrm>
          <a:prstGeom prst="rect">
            <a:avLst/>
          </a:prstGeom>
          <a:noFill/>
        </p:spPr>
        <p:txBody>
          <a:bodyPr wrap="square" rtlCol="0">
            <a:spAutoFit/>
          </a:bodyPr>
          <a:lstStyle/>
          <a:p>
            <a:r>
              <a:rPr lang="zh-CN" altLang="en-US" sz="3200" b="1" dirty="0">
                <a:solidFill>
                  <a:schemeClr val="accent3"/>
                </a:solidFill>
                <a:cs typeface="+mn-ea"/>
                <a:sym typeface="+mn-lt"/>
              </a:rPr>
              <a:t>云厂商</a:t>
            </a:r>
            <a:r>
              <a:rPr lang="en-US" altLang="zh-CN" sz="3200" b="1" dirty="0">
                <a:solidFill>
                  <a:schemeClr val="accent3"/>
                </a:solidFill>
                <a:cs typeface="+mn-ea"/>
                <a:sym typeface="+mn-lt"/>
              </a:rPr>
              <a:t>OCR-</a:t>
            </a:r>
            <a:r>
              <a:rPr lang="zh-CN" altLang="en-US" sz="3200" b="1" dirty="0">
                <a:solidFill>
                  <a:schemeClr val="accent3"/>
                </a:solidFill>
                <a:cs typeface="+mn-ea"/>
                <a:sym typeface="+mn-lt"/>
              </a:rPr>
              <a:t>发票</a:t>
            </a:r>
          </a:p>
        </p:txBody>
      </p:sp>
      <p:sp>
        <p:nvSpPr>
          <p:cNvPr id="3" name="矩形 2">
            <a:extLst>
              <a:ext uri="{FF2B5EF4-FFF2-40B4-BE49-F238E27FC236}">
                <a16:creationId xmlns:a16="http://schemas.microsoft.com/office/drawing/2014/main" id="{9770C0BA-174C-77C5-BCC9-E571AC60471B}"/>
              </a:ext>
            </a:extLst>
          </p:cNvPr>
          <p:cNvSpPr/>
          <p:nvPr/>
        </p:nvSpPr>
        <p:spPr>
          <a:xfrm>
            <a:off x="0" y="234893"/>
            <a:ext cx="161366" cy="58477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4" name="表格 3">
            <a:extLst>
              <a:ext uri="{FF2B5EF4-FFF2-40B4-BE49-F238E27FC236}">
                <a16:creationId xmlns:a16="http://schemas.microsoft.com/office/drawing/2014/main" id="{F7FE5A3A-CA7E-7126-A087-80ED5F5A642F}"/>
              </a:ext>
            </a:extLst>
          </p:cNvPr>
          <p:cNvGraphicFramePr>
            <a:graphicFrameLocks noGrp="1"/>
          </p:cNvGraphicFramePr>
          <p:nvPr>
            <p:extLst>
              <p:ext uri="{D42A27DB-BD31-4B8C-83A1-F6EECF244321}">
                <p14:modId xmlns:p14="http://schemas.microsoft.com/office/powerpoint/2010/main" val="1115425183"/>
              </p:ext>
            </p:extLst>
          </p:nvPr>
        </p:nvGraphicFramePr>
        <p:xfrm>
          <a:off x="1548246" y="5149217"/>
          <a:ext cx="9095508" cy="1548000"/>
        </p:xfrm>
        <a:graphic>
          <a:graphicData uri="http://schemas.openxmlformats.org/drawingml/2006/table">
            <a:tbl>
              <a:tblPr>
                <a:tableStyleId>{5C22544A-7EE6-4342-B048-85BDC9FD1C3A}</a:tableStyleId>
              </a:tblPr>
              <a:tblGrid>
                <a:gridCol w="1835058">
                  <a:extLst>
                    <a:ext uri="{9D8B030D-6E8A-4147-A177-3AD203B41FA5}">
                      <a16:colId xmlns:a16="http://schemas.microsoft.com/office/drawing/2014/main" val="3518207127"/>
                    </a:ext>
                  </a:extLst>
                </a:gridCol>
                <a:gridCol w="1452090">
                  <a:extLst>
                    <a:ext uri="{9D8B030D-6E8A-4147-A177-3AD203B41FA5}">
                      <a16:colId xmlns:a16="http://schemas.microsoft.com/office/drawing/2014/main" val="2155591973"/>
                    </a:ext>
                  </a:extLst>
                </a:gridCol>
                <a:gridCol w="1452090">
                  <a:extLst>
                    <a:ext uri="{9D8B030D-6E8A-4147-A177-3AD203B41FA5}">
                      <a16:colId xmlns:a16="http://schemas.microsoft.com/office/drawing/2014/main" val="3119529300"/>
                    </a:ext>
                  </a:extLst>
                </a:gridCol>
                <a:gridCol w="1452090">
                  <a:extLst>
                    <a:ext uri="{9D8B030D-6E8A-4147-A177-3AD203B41FA5}">
                      <a16:colId xmlns:a16="http://schemas.microsoft.com/office/drawing/2014/main" val="116637525"/>
                    </a:ext>
                  </a:extLst>
                </a:gridCol>
                <a:gridCol w="1452090">
                  <a:extLst>
                    <a:ext uri="{9D8B030D-6E8A-4147-A177-3AD203B41FA5}">
                      <a16:colId xmlns:a16="http://schemas.microsoft.com/office/drawing/2014/main" val="4260863912"/>
                    </a:ext>
                  </a:extLst>
                </a:gridCol>
                <a:gridCol w="1452090">
                  <a:extLst>
                    <a:ext uri="{9D8B030D-6E8A-4147-A177-3AD203B41FA5}">
                      <a16:colId xmlns:a16="http://schemas.microsoft.com/office/drawing/2014/main" val="1766102987"/>
                    </a:ext>
                  </a:extLst>
                </a:gridCol>
              </a:tblGrid>
              <a:tr h="253086">
                <a:tc>
                  <a:txBody>
                    <a:bodyPr/>
                    <a:lstStyle/>
                    <a:p>
                      <a:pPr algn="ctr" fontAlgn="ctr"/>
                      <a:r>
                        <a:rPr lang="zh-CN" altLang="en-US" sz="1400" b="1" u="none" strike="noStrike" dirty="0">
                          <a:effectLst/>
                        </a:rPr>
                        <a:t>云厂商</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400" b="1" u="none" strike="noStrike" dirty="0">
                          <a:effectLst/>
                        </a:rPr>
                        <a:t>识别正确总量</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400" b="1" u="none" strike="noStrike" dirty="0">
                          <a:effectLst/>
                        </a:rPr>
                        <a:t>预测总量</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400" b="1" u="none" strike="noStrike" dirty="0">
                          <a:effectLst/>
                        </a:rPr>
                        <a:t> 字段准确率</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400" b="1" u="none" strike="noStrike">
                          <a:effectLst/>
                        </a:rPr>
                        <a:t>字段召回率</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dirty="0">
                          <a:effectLst/>
                        </a:rPr>
                        <a:t>F1-Scorce</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2837642"/>
                  </a:ext>
                </a:extLst>
              </a:tr>
              <a:tr h="253086">
                <a:tc>
                  <a:txBody>
                    <a:bodyPr/>
                    <a:lstStyle/>
                    <a:p>
                      <a:pPr algn="ctr" fontAlgn="ctr"/>
                      <a:r>
                        <a:rPr lang="zh-CN" altLang="en-US" sz="1400" u="none" strike="noStrike" dirty="0">
                          <a:effectLst/>
                        </a:rPr>
                        <a:t>阿里云</a:t>
                      </a:r>
                      <a:r>
                        <a:rPr lang="en-US" sz="1400" u="none" strike="noStrike" dirty="0">
                          <a:effectLst/>
                        </a:rPr>
                        <a:t>OCR </a:t>
                      </a:r>
                      <a:r>
                        <a:rPr lang="zh-CN" altLang="en-US" sz="1400" u="none" strike="noStrike" dirty="0">
                          <a:effectLst/>
                        </a:rPr>
                        <a:t>读光</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14</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16</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rPr>
                        <a:t>87.50%</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rPr>
                        <a:t>77.78%</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rPr>
                        <a:t>82.35%</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6275167"/>
                  </a:ext>
                </a:extLst>
              </a:tr>
              <a:tr h="282570">
                <a:tc>
                  <a:txBody>
                    <a:bodyPr/>
                    <a:lstStyle/>
                    <a:p>
                      <a:pPr algn="ctr" fontAlgn="ctr"/>
                      <a:r>
                        <a:rPr lang="zh-CN" altLang="en-US" sz="1400" u="none" strike="noStrike">
                          <a:effectLst/>
                        </a:rPr>
                        <a:t>百度</a:t>
                      </a:r>
                      <a:r>
                        <a:rPr lang="en-US" altLang="zh-CN" sz="1400" u="none" strike="noStrike">
                          <a:effectLst/>
                        </a:rPr>
                        <a:t>-</a:t>
                      </a:r>
                      <a:r>
                        <a:rPr lang="zh-CN" altLang="en-US" sz="1400" u="none" strike="noStrike">
                          <a:effectLst/>
                        </a:rPr>
                        <a:t>通用文字识别</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15</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16</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93.75%</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83.33%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rPr>
                        <a:t>88.24%</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27447"/>
                  </a:ext>
                </a:extLst>
              </a:tr>
              <a:tr h="253086">
                <a:tc>
                  <a:txBody>
                    <a:bodyPr/>
                    <a:lstStyle/>
                    <a:p>
                      <a:pPr algn="ctr" fontAlgn="ctr"/>
                      <a:r>
                        <a:rPr lang="zh-CN" altLang="en-US" sz="1400" u="none" strike="noStrike">
                          <a:effectLst/>
                        </a:rPr>
                        <a:t>华为云</a:t>
                      </a:r>
                      <a:r>
                        <a:rPr lang="en-US" sz="1400" u="none" strike="noStrike">
                          <a:effectLst/>
                        </a:rPr>
                        <a:t>OCR</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15</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16</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93.75%</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83.33%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88.24%</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7893396"/>
                  </a:ext>
                </a:extLst>
              </a:tr>
              <a:tr h="253086">
                <a:tc>
                  <a:txBody>
                    <a:bodyPr/>
                    <a:lstStyle/>
                    <a:p>
                      <a:pPr algn="ctr" fontAlgn="ctr"/>
                      <a:r>
                        <a:rPr lang="zh-CN" altLang="en-US" sz="1400" u="none" strike="noStrike">
                          <a:effectLst/>
                        </a:rPr>
                        <a:t>讯飞</a:t>
                      </a:r>
                      <a:r>
                        <a:rPr lang="en-US" sz="1400" u="none" strike="noStrike">
                          <a:effectLst/>
                        </a:rPr>
                        <a:t>OCR</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17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17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100.00%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94.44%</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97.14%</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035808"/>
                  </a:ext>
                </a:extLst>
              </a:tr>
              <a:tr h="253086">
                <a:tc>
                  <a:txBody>
                    <a:bodyPr/>
                    <a:lstStyle/>
                    <a:p>
                      <a:pPr algn="ctr" fontAlgn="ctr"/>
                      <a:r>
                        <a:rPr lang="zh-CN" altLang="en-US" sz="1400" u="none" strike="noStrike" dirty="0">
                          <a:effectLst/>
                        </a:rPr>
                        <a:t>腾讯云</a:t>
                      </a:r>
                      <a:r>
                        <a:rPr lang="en-US" sz="1400" u="none" strike="noStrike" dirty="0">
                          <a:effectLst/>
                        </a:rPr>
                        <a:t>OCR</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rPr>
                        <a:t>17</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17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100.00%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94.44%</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rPr>
                        <a:t>97.14%</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0269003"/>
                  </a:ext>
                </a:extLst>
              </a:tr>
            </a:tbl>
          </a:graphicData>
        </a:graphic>
      </p:graphicFrame>
      <p:pic>
        <p:nvPicPr>
          <p:cNvPr id="7" name="图片 6" descr="文本, 信件&#10;&#10;AI 生成的内容可能不正确。">
            <a:extLst>
              <a:ext uri="{FF2B5EF4-FFF2-40B4-BE49-F238E27FC236}">
                <a16:creationId xmlns:a16="http://schemas.microsoft.com/office/drawing/2014/main" id="{342CB270-122F-6177-0ED8-1DCB223507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688" y="99001"/>
            <a:ext cx="7316610" cy="4914324"/>
          </a:xfrm>
          <a:prstGeom prst="rect">
            <a:avLst/>
          </a:prstGeom>
        </p:spPr>
      </p:pic>
    </p:spTree>
    <p:extLst>
      <p:ext uri="{BB962C8B-B14F-4D97-AF65-F5344CB8AC3E}">
        <p14:creationId xmlns:p14="http://schemas.microsoft.com/office/powerpoint/2010/main" val="115034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6AE60-D1C7-E305-7BDF-409740740E2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040F741D-EBB5-B47D-9384-2142124C7522}"/>
              </a:ext>
            </a:extLst>
          </p:cNvPr>
          <p:cNvSpPr txBox="1"/>
          <p:nvPr/>
        </p:nvSpPr>
        <p:spPr>
          <a:xfrm>
            <a:off x="225929" y="234893"/>
            <a:ext cx="8422771" cy="584775"/>
          </a:xfrm>
          <a:prstGeom prst="rect">
            <a:avLst/>
          </a:prstGeom>
          <a:noFill/>
        </p:spPr>
        <p:txBody>
          <a:bodyPr wrap="square" rtlCol="0">
            <a:spAutoFit/>
          </a:bodyPr>
          <a:lstStyle/>
          <a:p>
            <a:r>
              <a:rPr lang="zh-CN" altLang="en-US" sz="3200" b="1" dirty="0">
                <a:solidFill>
                  <a:schemeClr val="accent3"/>
                </a:solidFill>
                <a:cs typeface="+mn-ea"/>
                <a:sym typeface="+mn-lt"/>
              </a:rPr>
              <a:t>云厂商</a:t>
            </a:r>
            <a:r>
              <a:rPr lang="en-US" altLang="zh-CN" sz="3200" b="1" dirty="0">
                <a:solidFill>
                  <a:schemeClr val="accent3"/>
                </a:solidFill>
                <a:cs typeface="+mn-ea"/>
                <a:sym typeface="+mn-lt"/>
              </a:rPr>
              <a:t>OCR-</a:t>
            </a:r>
            <a:r>
              <a:rPr lang="zh-CN" altLang="en-US" sz="3200" b="1" dirty="0">
                <a:solidFill>
                  <a:schemeClr val="accent3"/>
                </a:solidFill>
                <a:cs typeface="+mn-ea"/>
                <a:sym typeface="+mn-lt"/>
              </a:rPr>
              <a:t>道路指示牌</a:t>
            </a:r>
          </a:p>
        </p:txBody>
      </p:sp>
      <p:sp>
        <p:nvSpPr>
          <p:cNvPr id="3" name="矩形 2">
            <a:extLst>
              <a:ext uri="{FF2B5EF4-FFF2-40B4-BE49-F238E27FC236}">
                <a16:creationId xmlns:a16="http://schemas.microsoft.com/office/drawing/2014/main" id="{3ABD0081-C911-0388-3436-AAEC7E3EF007}"/>
              </a:ext>
            </a:extLst>
          </p:cNvPr>
          <p:cNvSpPr/>
          <p:nvPr/>
        </p:nvSpPr>
        <p:spPr>
          <a:xfrm>
            <a:off x="0" y="234893"/>
            <a:ext cx="161366" cy="58477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5" name="表格 4">
            <a:extLst>
              <a:ext uri="{FF2B5EF4-FFF2-40B4-BE49-F238E27FC236}">
                <a16:creationId xmlns:a16="http://schemas.microsoft.com/office/drawing/2014/main" id="{BC841BB8-12A8-D940-4D3A-EBDEA34A3068}"/>
              </a:ext>
            </a:extLst>
          </p:cNvPr>
          <p:cNvGraphicFramePr>
            <a:graphicFrameLocks noGrp="1"/>
          </p:cNvGraphicFramePr>
          <p:nvPr>
            <p:extLst>
              <p:ext uri="{D42A27DB-BD31-4B8C-83A1-F6EECF244321}">
                <p14:modId xmlns:p14="http://schemas.microsoft.com/office/powerpoint/2010/main" val="1666458387"/>
              </p:ext>
            </p:extLst>
          </p:nvPr>
        </p:nvGraphicFramePr>
        <p:xfrm>
          <a:off x="1548246" y="5154781"/>
          <a:ext cx="9095508" cy="1548000"/>
        </p:xfrm>
        <a:graphic>
          <a:graphicData uri="http://schemas.openxmlformats.org/drawingml/2006/table">
            <a:tbl>
              <a:tblPr>
                <a:tableStyleId>{5C22544A-7EE6-4342-B048-85BDC9FD1C3A}</a:tableStyleId>
              </a:tblPr>
              <a:tblGrid>
                <a:gridCol w="1835058">
                  <a:extLst>
                    <a:ext uri="{9D8B030D-6E8A-4147-A177-3AD203B41FA5}">
                      <a16:colId xmlns:a16="http://schemas.microsoft.com/office/drawing/2014/main" val="3364849839"/>
                    </a:ext>
                  </a:extLst>
                </a:gridCol>
                <a:gridCol w="1452090">
                  <a:extLst>
                    <a:ext uri="{9D8B030D-6E8A-4147-A177-3AD203B41FA5}">
                      <a16:colId xmlns:a16="http://schemas.microsoft.com/office/drawing/2014/main" val="2209183557"/>
                    </a:ext>
                  </a:extLst>
                </a:gridCol>
                <a:gridCol w="1452090">
                  <a:extLst>
                    <a:ext uri="{9D8B030D-6E8A-4147-A177-3AD203B41FA5}">
                      <a16:colId xmlns:a16="http://schemas.microsoft.com/office/drawing/2014/main" val="1374489804"/>
                    </a:ext>
                  </a:extLst>
                </a:gridCol>
                <a:gridCol w="1452090">
                  <a:extLst>
                    <a:ext uri="{9D8B030D-6E8A-4147-A177-3AD203B41FA5}">
                      <a16:colId xmlns:a16="http://schemas.microsoft.com/office/drawing/2014/main" val="2629372159"/>
                    </a:ext>
                  </a:extLst>
                </a:gridCol>
                <a:gridCol w="1452090">
                  <a:extLst>
                    <a:ext uri="{9D8B030D-6E8A-4147-A177-3AD203B41FA5}">
                      <a16:colId xmlns:a16="http://schemas.microsoft.com/office/drawing/2014/main" val="1021024242"/>
                    </a:ext>
                  </a:extLst>
                </a:gridCol>
                <a:gridCol w="1452090">
                  <a:extLst>
                    <a:ext uri="{9D8B030D-6E8A-4147-A177-3AD203B41FA5}">
                      <a16:colId xmlns:a16="http://schemas.microsoft.com/office/drawing/2014/main" val="1311528176"/>
                    </a:ext>
                  </a:extLst>
                </a:gridCol>
              </a:tblGrid>
              <a:tr h="258000">
                <a:tc>
                  <a:txBody>
                    <a:bodyPr/>
                    <a:lstStyle/>
                    <a:p>
                      <a:pPr algn="ctr" fontAlgn="ctr"/>
                      <a:r>
                        <a:rPr lang="zh-CN" altLang="en-US" sz="1400" b="1" u="none" strike="noStrike" dirty="0">
                          <a:effectLst/>
                        </a:rPr>
                        <a:t>云厂商</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400" b="1" u="none" strike="noStrike" dirty="0">
                          <a:effectLst/>
                        </a:rPr>
                        <a:t>识别正确总量</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400" b="1" u="none" strike="noStrike" dirty="0">
                          <a:effectLst/>
                        </a:rPr>
                        <a:t>预测总量</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400" b="1" u="none" strike="noStrike" dirty="0">
                          <a:effectLst/>
                        </a:rPr>
                        <a:t> 字段准确率</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400" b="1" u="none" strike="noStrike" dirty="0">
                          <a:effectLst/>
                        </a:rPr>
                        <a:t>字段召回率</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dirty="0">
                          <a:effectLst/>
                        </a:rPr>
                        <a:t>F1-Scorce</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5148307"/>
                  </a:ext>
                </a:extLst>
              </a:tr>
              <a:tr h="258000">
                <a:tc>
                  <a:txBody>
                    <a:bodyPr/>
                    <a:lstStyle/>
                    <a:p>
                      <a:pPr algn="ctr" fontAlgn="ctr"/>
                      <a:r>
                        <a:rPr lang="zh-CN" altLang="en-US" sz="1400" u="none" strike="noStrike">
                          <a:effectLst/>
                        </a:rPr>
                        <a:t>阿里云</a:t>
                      </a:r>
                      <a:r>
                        <a:rPr lang="en-US" sz="1400" u="none" strike="noStrike">
                          <a:effectLst/>
                        </a:rPr>
                        <a:t>OCR </a:t>
                      </a:r>
                      <a:r>
                        <a:rPr lang="zh-CN" altLang="en-US" sz="1400" u="none" strike="noStrike">
                          <a:effectLst/>
                        </a:rPr>
                        <a:t>读光</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8</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9</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88.89%</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100.00%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94.12%</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6073875"/>
                  </a:ext>
                </a:extLst>
              </a:tr>
              <a:tr h="258000">
                <a:tc>
                  <a:txBody>
                    <a:bodyPr/>
                    <a:lstStyle/>
                    <a:p>
                      <a:pPr algn="ctr" fontAlgn="ctr"/>
                      <a:r>
                        <a:rPr lang="zh-CN" altLang="en-US" sz="1400" u="none" strike="noStrike">
                          <a:effectLst/>
                        </a:rPr>
                        <a:t>百度</a:t>
                      </a:r>
                      <a:r>
                        <a:rPr lang="en-US" altLang="zh-CN" sz="1400" u="none" strike="noStrike">
                          <a:effectLst/>
                        </a:rPr>
                        <a:t>-</a:t>
                      </a:r>
                      <a:r>
                        <a:rPr lang="zh-CN" altLang="en-US" sz="1400" u="none" strike="noStrike">
                          <a:effectLst/>
                        </a:rPr>
                        <a:t>通用文字识别</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8</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87.50%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87.50%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87.50%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59199"/>
                  </a:ext>
                </a:extLst>
              </a:tr>
              <a:tr h="258000">
                <a:tc>
                  <a:txBody>
                    <a:bodyPr/>
                    <a:lstStyle/>
                    <a:p>
                      <a:pPr algn="ctr" fontAlgn="ctr"/>
                      <a:r>
                        <a:rPr lang="zh-CN" altLang="en-US" sz="1400" u="none" strike="noStrike">
                          <a:effectLst/>
                        </a:rPr>
                        <a:t>华为云</a:t>
                      </a:r>
                      <a:r>
                        <a:rPr lang="en-US" sz="1400" u="none" strike="noStrike">
                          <a:effectLst/>
                        </a:rPr>
                        <a:t>OCR</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6</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8</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75.00%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75.00%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75.00%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5291611"/>
                  </a:ext>
                </a:extLst>
              </a:tr>
              <a:tr h="258000">
                <a:tc>
                  <a:txBody>
                    <a:bodyPr/>
                    <a:lstStyle/>
                    <a:p>
                      <a:pPr algn="ctr" fontAlgn="ctr"/>
                      <a:r>
                        <a:rPr lang="zh-CN" altLang="en-US" sz="1400" u="none" strike="noStrike">
                          <a:effectLst/>
                        </a:rPr>
                        <a:t>讯飞</a:t>
                      </a:r>
                      <a:r>
                        <a:rPr lang="en-US" sz="1400" u="none" strike="noStrike">
                          <a:effectLst/>
                        </a:rPr>
                        <a:t>OCR</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6</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8</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75.00%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75.00%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75.00%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8562823"/>
                  </a:ext>
                </a:extLst>
              </a:tr>
              <a:tr h="258000">
                <a:tc>
                  <a:txBody>
                    <a:bodyPr/>
                    <a:lstStyle/>
                    <a:p>
                      <a:pPr algn="ctr" fontAlgn="ctr"/>
                      <a:r>
                        <a:rPr lang="zh-CN" altLang="en-US" sz="1400" u="none" strike="noStrike" dirty="0">
                          <a:effectLst/>
                        </a:rPr>
                        <a:t>腾讯云</a:t>
                      </a:r>
                      <a:r>
                        <a:rPr lang="en-US" sz="1400" u="none" strike="noStrike" dirty="0">
                          <a:effectLst/>
                        </a:rPr>
                        <a:t>OCR</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6</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85.71%</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75.00%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rPr>
                        <a:t>80.00%</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0972520"/>
                  </a:ext>
                </a:extLst>
              </a:tr>
            </a:tbl>
          </a:graphicData>
        </a:graphic>
      </p:graphicFrame>
      <p:pic>
        <p:nvPicPr>
          <p:cNvPr id="8" name="图片 7" descr="街道上有蓝色指示牌&#10;&#10;AI 生成的内容可能不正确。">
            <a:extLst>
              <a:ext uri="{FF2B5EF4-FFF2-40B4-BE49-F238E27FC236}">
                <a16:creationId xmlns:a16="http://schemas.microsoft.com/office/drawing/2014/main" id="{1C150DB5-6221-9D77-F661-C3971A5852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435" y="93437"/>
            <a:ext cx="7413076" cy="4919888"/>
          </a:xfrm>
          <a:prstGeom prst="rect">
            <a:avLst/>
          </a:prstGeom>
        </p:spPr>
      </p:pic>
    </p:spTree>
    <p:extLst>
      <p:ext uri="{BB962C8B-B14F-4D97-AF65-F5344CB8AC3E}">
        <p14:creationId xmlns:p14="http://schemas.microsoft.com/office/powerpoint/2010/main" val="1157731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9C37E-8144-7906-74FF-09EC52ACBAA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4AB6DD04-BA72-42A3-651A-C44EE92FE978}"/>
              </a:ext>
            </a:extLst>
          </p:cNvPr>
          <p:cNvSpPr txBox="1"/>
          <p:nvPr/>
        </p:nvSpPr>
        <p:spPr>
          <a:xfrm>
            <a:off x="225929" y="234893"/>
            <a:ext cx="8422771" cy="584775"/>
          </a:xfrm>
          <a:prstGeom prst="rect">
            <a:avLst/>
          </a:prstGeom>
          <a:noFill/>
        </p:spPr>
        <p:txBody>
          <a:bodyPr wrap="square" rtlCol="0">
            <a:spAutoFit/>
          </a:bodyPr>
          <a:lstStyle/>
          <a:p>
            <a:r>
              <a:rPr lang="zh-CN" altLang="en-US" sz="3200" b="1" dirty="0">
                <a:solidFill>
                  <a:schemeClr val="accent3"/>
                </a:solidFill>
                <a:cs typeface="+mn-ea"/>
                <a:sym typeface="+mn-lt"/>
              </a:rPr>
              <a:t>云厂商</a:t>
            </a:r>
            <a:r>
              <a:rPr lang="en-US" altLang="zh-CN" sz="3200" b="1" dirty="0">
                <a:solidFill>
                  <a:schemeClr val="accent3"/>
                </a:solidFill>
                <a:cs typeface="+mn-ea"/>
                <a:sym typeface="+mn-lt"/>
              </a:rPr>
              <a:t>OCR-</a:t>
            </a:r>
            <a:r>
              <a:rPr lang="zh-CN" altLang="en-US" sz="3200" b="1" dirty="0">
                <a:solidFill>
                  <a:schemeClr val="accent3"/>
                </a:solidFill>
                <a:cs typeface="+mn-ea"/>
                <a:sym typeface="+mn-lt"/>
              </a:rPr>
              <a:t>电表</a:t>
            </a:r>
          </a:p>
        </p:txBody>
      </p:sp>
      <p:sp>
        <p:nvSpPr>
          <p:cNvPr id="3" name="矩形 2">
            <a:extLst>
              <a:ext uri="{FF2B5EF4-FFF2-40B4-BE49-F238E27FC236}">
                <a16:creationId xmlns:a16="http://schemas.microsoft.com/office/drawing/2014/main" id="{2A0D1BF5-5B23-BC62-5050-B7D5CA2AB069}"/>
              </a:ext>
            </a:extLst>
          </p:cNvPr>
          <p:cNvSpPr/>
          <p:nvPr/>
        </p:nvSpPr>
        <p:spPr>
          <a:xfrm>
            <a:off x="0" y="234893"/>
            <a:ext cx="161366" cy="58477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descr="机器上有数字&#10;&#10;AI 生成的内容可能不正确。">
            <a:extLst>
              <a:ext uri="{FF2B5EF4-FFF2-40B4-BE49-F238E27FC236}">
                <a16:creationId xmlns:a16="http://schemas.microsoft.com/office/drawing/2014/main" id="{F9B1046E-39C4-A6D9-E0BF-77AB8B7D5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632" y="136525"/>
            <a:ext cx="4876800" cy="4876800"/>
          </a:xfrm>
          <a:prstGeom prst="rect">
            <a:avLst/>
          </a:prstGeom>
        </p:spPr>
      </p:pic>
      <p:graphicFrame>
        <p:nvGraphicFramePr>
          <p:cNvPr id="7" name="表格 6">
            <a:extLst>
              <a:ext uri="{FF2B5EF4-FFF2-40B4-BE49-F238E27FC236}">
                <a16:creationId xmlns:a16="http://schemas.microsoft.com/office/drawing/2014/main" id="{019CA7D8-9D41-5155-1DB7-73CD01482B81}"/>
              </a:ext>
            </a:extLst>
          </p:cNvPr>
          <p:cNvGraphicFramePr>
            <a:graphicFrameLocks noGrp="1"/>
          </p:cNvGraphicFramePr>
          <p:nvPr>
            <p:extLst>
              <p:ext uri="{D42A27DB-BD31-4B8C-83A1-F6EECF244321}">
                <p14:modId xmlns:p14="http://schemas.microsoft.com/office/powerpoint/2010/main" val="3573653316"/>
              </p:ext>
            </p:extLst>
          </p:nvPr>
        </p:nvGraphicFramePr>
        <p:xfrm>
          <a:off x="1548246" y="5157600"/>
          <a:ext cx="9095508" cy="1548000"/>
        </p:xfrm>
        <a:graphic>
          <a:graphicData uri="http://schemas.openxmlformats.org/drawingml/2006/table">
            <a:tbl>
              <a:tblPr>
                <a:tableStyleId>{5C22544A-7EE6-4342-B048-85BDC9FD1C3A}</a:tableStyleId>
              </a:tblPr>
              <a:tblGrid>
                <a:gridCol w="1835058">
                  <a:extLst>
                    <a:ext uri="{9D8B030D-6E8A-4147-A177-3AD203B41FA5}">
                      <a16:colId xmlns:a16="http://schemas.microsoft.com/office/drawing/2014/main" val="2520269675"/>
                    </a:ext>
                  </a:extLst>
                </a:gridCol>
                <a:gridCol w="1452090">
                  <a:extLst>
                    <a:ext uri="{9D8B030D-6E8A-4147-A177-3AD203B41FA5}">
                      <a16:colId xmlns:a16="http://schemas.microsoft.com/office/drawing/2014/main" val="3835164285"/>
                    </a:ext>
                  </a:extLst>
                </a:gridCol>
                <a:gridCol w="1452090">
                  <a:extLst>
                    <a:ext uri="{9D8B030D-6E8A-4147-A177-3AD203B41FA5}">
                      <a16:colId xmlns:a16="http://schemas.microsoft.com/office/drawing/2014/main" val="3736657405"/>
                    </a:ext>
                  </a:extLst>
                </a:gridCol>
                <a:gridCol w="1452090">
                  <a:extLst>
                    <a:ext uri="{9D8B030D-6E8A-4147-A177-3AD203B41FA5}">
                      <a16:colId xmlns:a16="http://schemas.microsoft.com/office/drawing/2014/main" val="1164422161"/>
                    </a:ext>
                  </a:extLst>
                </a:gridCol>
                <a:gridCol w="1452090">
                  <a:extLst>
                    <a:ext uri="{9D8B030D-6E8A-4147-A177-3AD203B41FA5}">
                      <a16:colId xmlns:a16="http://schemas.microsoft.com/office/drawing/2014/main" val="3741632606"/>
                    </a:ext>
                  </a:extLst>
                </a:gridCol>
                <a:gridCol w="1452090">
                  <a:extLst>
                    <a:ext uri="{9D8B030D-6E8A-4147-A177-3AD203B41FA5}">
                      <a16:colId xmlns:a16="http://schemas.microsoft.com/office/drawing/2014/main" val="438851551"/>
                    </a:ext>
                  </a:extLst>
                </a:gridCol>
              </a:tblGrid>
              <a:tr h="258000">
                <a:tc>
                  <a:txBody>
                    <a:bodyPr/>
                    <a:lstStyle/>
                    <a:p>
                      <a:pPr algn="ctr" fontAlgn="ctr"/>
                      <a:r>
                        <a:rPr lang="zh-CN" altLang="en-US" sz="1400" b="1" u="none" strike="noStrike" dirty="0">
                          <a:effectLst/>
                        </a:rPr>
                        <a:t>云厂商</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400" b="1" u="none" strike="noStrike" dirty="0">
                          <a:effectLst/>
                        </a:rPr>
                        <a:t>识别正确总量</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400" b="1" u="none" strike="noStrike">
                          <a:effectLst/>
                        </a:rPr>
                        <a:t>预测总量</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400" b="1" u="none" strike="noStrike">
                          <a:effectLst/>
                        </a:rPr>
                        <a:t> 字段准确率</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400" b="1" u="none" strike="noStrike" dirty="0">
                          <a:effectLst/>
                        </a:rPr>
                        <a:t>字段召回率</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dirty="0">
                          <a:effectLst/>
                        </a:rPr>
                        <a:t>F1-Scorce</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681053"/>
                  </a:ext>
                </a:extLst>
              </a:tr>
              <a:tr h="258000">
                <a:tc>
                  <a:txBody>
                    <a:bodyPr/>
                    <a:lstStyle/>
                    <a:p>
                      <a:pPr algn="ctr" fontAlgn="ctr"/>
                      <a:r>
                        <a:rPr lang="zh-CN" altLang="en-US" sz="1400" u="none" strike="noStrike">
                          <a:effectLst/>
                        </a:rPr>
                        <a:t>阿里云</a:t>
                      </a:r>
                      <a:r>
                        <a:rPr lang="en-US" sz="1400" u="none" strike="noStrike">
                          <a:effectLst/>
                        </a:rPr>
                        <a:t>OCR </a:t>
                      </a:r>
                      <a:r>
                        <a:rPr lang="zh-CN" altLang="en-US" sz="1400" u="none" strike="noStrike">
                          <a:effectLst/>
                        </a:rPr>
                        <a:t>读光</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rPr>
                        <a:t>13</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rPr>
                        <a:t>14</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rPr>
                        <a:t>92.86%</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rPr>
                        <a:t>76.47%</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83.87%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8204074"/>
                  </a:ext>
                </a:extLst>
              </a:tr>
              <a:tr h="258000">
                <a:tc>
                  <a:txBody>
                    <a:bodyPr/>
                    <a:lstStyle/>
                    <a:p>
                      <a:pPr algn="ctr" fontAlgn="ctr"/>
                      <a:r>
                        <a:rPr lang="zh-CN" altLang="en-US" sz="1400" u="none" strike="noStrike">
                          <a:effectLst/>
                        </a:rPr>
                        <a:t>百度</a:t>
                      </a:r>
                      <a:r>
                        <a:rPr lang="en-US" altLang="zh-CN" sz="1400" u="none" strike="noStrike">
                          <a:effectLst/>
                        </a:rPr>
                        <a:t>-</a:t>
                      </a:r>
                      <a:r>
                        <a:rPr lang="zh-CN" altLang="en-US" sz="1400" u="none" strike="noStrike">
                          <a:effectLst/>
                        </a:rPr>
                        <a:t>通用文字识别</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12</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14</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85.71%</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70.59%</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77.42%</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865975"/>
                  </a:ext>
                </a:extLst>
              </a:tr>
              <a:tr h="258000">
                <a:tc>
                  <a:txBody>
                    <a:bodyPr/>
                    <a:lstStyle/>
                    <a:p>
                      <a:pPr algn="ctr" fontAlgn="ctr"/>
                      <a:r>
                        <a:rPr lang="zh-CN" altLang="en-US" sz="1400" u="none" strike="noStrike" dirty="0">
                          <a:effectLst/>
                        </a:rPr>
                        <a:t>华为云</a:t>
                      </a:r>
                      <a:r>
                        <a:rPr lang="en-US" sz="1400" u="none" strike="noStrike" dirty="0">
                          <a:effectLst/>
                        </a:rPr>
                        <a:t>OCR</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12</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13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92.31%</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70.59%</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80.00%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1700584"/>
                  </a:ext>
                </a:extLst>
              </a:tr>
              <a:tr h="258000">
                <a:tc>
                  <a:txBody>
                    <a:bodyPr/>
                    <a:lstStyle/>
                    <a:p>
                      <a:pPr algn="ctr" fontAlgn="ctr"/>
                      <a:r>
                        <a:rPr lang="zh-CN" altLang="en-US" sz="1400" u="none" strike="noStrike">
                          <a:effectLst/>
                        </a:rPr>
                        <a:t>讯飞</a:t>
                      </a:r>
                      <a:r>
                        <a:rPr lang="en-US" sz="1400" u="none" strike="noStrike">
                          <a:effectLst/>
                        </a:rPr>
                        <a:t>OCR</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11</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13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84.62%</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64.71%</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73.33%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6810166"/>
                  </a:ext>
                </a:extLst>
              </a:tr>
              <a:tr h="258000">
                <a:tc>
                  <a:txBody>
                    <a:bodyPr/>
                    <a:lstStyle/>
                    <a:p>
                      <a:pPr algn="ctr" fontAlgn="ctr"/>
                      <a:r>
                        <a:rPr lang="zh-CN" altLang="en-US" sz="1400" u="none" strike="noStrike" dirty="0">
                          <a:effectLst/>
                        </a:rPr>
                        <a:t>腾讯云</a:t>
                      </a:r>
                      <a:r>
                        <a:rPr lang="en-US" sz="1400" u="none" strike="noStrike" dirty="0">
                          <a:effectLst/>
                        </a:rPr>
                        <a:t>OCR</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rPr>
                        <a:t>11</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13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84.62%</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a:effectLst/>
                        </a:rPr>
                        <a:t>64.71%</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400" u="none" strike="noStrike" dirty="0">
                          <a:effectLst/>
                        </a:rPr>
                        <a:t>73.33%</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6875069"/>
                  </a:ext>
                </a:extLst>
              </a:tr>
            </a:tbl>
          </a:graphicData>
        </a:graphic>
      </p:graphicFrame>
    </p:spTree>
    <p:extLst>
      <p:ext uri="{BB962C8B-B14F-4D97-AF65-F5344CB8AC3E}">
        <p14:creationId xmlns:p14="http://schemas.microsoft.com/office/powerpoint/2010/main" val="2896206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264A3-7E34-9A90-E089-55939577FC1A}"/>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3D3C15B-554C-DBAD-A496-A8F57F0C6C31}"/>
              </a:ext>
            </a:extLst>
          </p:cNvPr>
          <p:cNvSpPr txBox="1"/>
          <p:nvPr/>
        </p:nvSpPr>
        <p:spPr>
          <a:xfrm>
            <a:off x="225929" y="234893"/>
            <a:ext cx="8422771" cy="584775"/>
          </a:xfrm>
          <a:prstGeom prst="rect">
            <a:avLst/>
          </a:prstGeom>
          <a:noFill/>
        </p:spPr>
        <p:txBody>
          <a:bodyPr wrap="square" rtlCol="0">
            <a:spAutoFit/>
          </a:bodyPr>
          <a:lstStyle/>
          <a:p>
            <a:r>
              <a:rPr lang="zh-CN" altLang="en-US" sz="3200" b="1" dirty="0">
                <a:solidFill>
                  <a:schemeClr val="accent3"/>
                </a:solidFill>
                <a:cs typeface="+mn-ea"/>
                <a:sym typeface="+mn-lt"/>
              </a:rPr>
              <a:t>大模型</a:t>
            </a:r>
            <a:r>
              <a:rPr lang="en-US" altLang="zh-CN" sz="3200" b="1" dirty="0">
                <a:solidFill>
                  <a:schemeClr val="accent3"/>
                </a:solidFill>
                <a:cs typeface="+mn-ea"/>
                <a:sym typeface="+mn-lt"/>
              </a:rPr>
              <a:t>OCR</a:t>
            </a:r>
            <a:r>
              <a:rPr lang="zh-CN" altLang="en-US" sz="3200" b="1" dirty="0">
                <a:solidFill>
                  <a:schemeClr val="accent3"/>
                </a:solidFill>
                <a:cs typeface="+mn-ea"/>
                <a:sym typeface="+mn-lt"/>
              </a:rPr>
              <a:t>（</a:t>
            </a:r>
            <a:r>
              <a:rPr lang="en-US" altLang="zh-CN" sz="3200" b="1" dirty="0">
                <a:solidFill>
                  <a:schemeClr val="accent3"/>
                </a:solidFill>
                <a:cs typeface="+mn-ea"/>
                <a:sym typeface="+mn-lt"/>
              </a:rPr>
              <a:t> </a:t>
            </a:r>
            <a:r>
              <a:rPr lang="en-US" altLang="zh-CN" sz="3200" b="1" dirty="0" err="1">
                <a:solidFill>
                  <a:schemeClr val="accent3"/>
                </a:solidFill>
                <a:cs typeface="+mn-ea"/>
                <a:sym typeface="+mn-lt"/>
              </a:rPr>
              <a:t>DeepSeek</a:t>
            </a:r>
            <a:r>
              <a:rPr lang="en-US" altLang="zh-CN" sz="3200" b="1" dirty="0">
                <a:solidFill>
                  <a:schemeClr val="accent3"/>
                </a:solidFill>
                <a:cs typeface="+mn-ea"/>
                <a:sym typeface="+mn-lt"/>
              </a:rPr>
              <a:t> V3-R1 </a:t>
            </a:r>
            <a:r>
              <a:rPr lang="zh-CN" altLang="en-US" sz="3200" b="1" dirty="0">
                <a:solidFill>
                  <a:schemeClr val="accent3"/>
                </a:solidFill>
                <a:cs typeface="+mn-ea"/>
                <a:sym typeface="+mn-lt"/>
              </a:rPr>
              <a:t>模型</a:t>
            </a:r>
            <a:r>
              <a:rPr lang="en-US" altLang="zh-CN" sz="3200" b="1" dirty="0">
                <a:solidFill>
                  <a:schemeClr val="accent3"/>
                </a:solidFill>
                <a:cs typeface="+mn-ea"/>
                <a:sym typeface="+mn-lt"/>
              </a:rPr>
              <a:t> </a:t>
            </a:r>
            <a:r>
              <a:rPr lang="zh-CN" altLang="en-US" sz="3200" b="1" dirty="0">
                <a:solidFill>
                  <a:schemeClr val="accent3"/>
                </a:solidFill>
                <a:cs typeface="+mn-ea"/>
                <a:sym typeface="+mn-lt"/>
              </a:rPr>
              <a:t>）</a:t>
            </a:r>
            <a:r>
              <a:rPr lang="en-US" altLang="zh-CN" sz="3200" b="1" dirty="0">
                <a:solidFill>
                  <a:schemeClr val="accent3"/>
                </a:solidFill>
                <a:cs typeface="+mn-ea"/>
                <a:sym typeface="+mn-lt"/>
              </a:rPr>
              <a:t>-</a:t>
            </a:r>
            <a:r>
              <a:rPr lang="zh-CN" altLang="en-US" sz="3200" b="1" dirty="0">
                <a:solidFill>
                  <a:schemeClr val="accent3"/>
                </a:solidFill>
                <a:cs typeface="+mn-ea"/>
                <a:sym typeface="+mn-lt"/>
              </a:rPr>
              <a:t>发票</a:t>
            </a:r>
          </a:p>
        </p:txBody>
      </p:sp>
      <p:sp>
        <p:nvSpPr>
          <p:cNvPr id="3" name="矩形 2">
            <a:extLst>
              <a:ext uri="{FF2B5EF4-FFF2-40B4-BE49-F238E27FC236}">
                <a16:creationId xmlns:a16="http://schemas.microsoft.com/office/drawing/2014/main" id="{37E65ED7-E2D9-C66C-010C-94312DB17ABB}"/>
              </a:ext>
            </a:extLst>
          </p:cNvPr>
          <p:cNvSpPr/>
          <p:nvPr/>
        </p:nvSpPr>
        <p:spPr>
          <a:xfrm>
            <a:off x="0" y="234893"/>
            <a:ext cx="161366" cy="58477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 name="图片 12">
            <a:extLst>
              <a:ext uri="{FF2B5EF4-FFF2-40B4-BE49-F238E27FC236}">
                <a16:creationId xmlns:a16="http://schemas.microsoft.com/office/drawing/2014/main" id="{AB620FC8-5019-B6F1-3172-149FECBF16E4}"/>
              </a:ext>
            </a:extLst>
          </p:cNvPr>
          <p:cNvPicPr>
            <a:picLocks noChangeAspect="1"/>
          </p:cNvPicPr>
          <p:nvPr/>
        </p:nvPicPr>
        <p:blipFill>
          <a:blip r:embed="rId2"/>
          <a:srcRect t="9819"/>
          <a:stretch/>
        </p:blipFill>
        <p:spPr>
          <a:xfrm>
            <a:off x="225929" y="908364"/>
            <a:ext cx="4692891" cy="4753232"/>
          </a:xfrm>
          <a:prstGeom prst="rect">
            <a:avLst/>
          </a:prstGeom>
        </p:spPr>
      </p:pic>
      <p:pic>
        <p:nvPicPr>
          <p:cNvPr id="15" name="图片 14">
            <a:extLst>
              <a:ext uri="{FF2B5EF4-FFF2-40B4-BE49-F238E27FC236}">
                <a16:creationId xmlns:a16="http://schemas.microsoft.com/office/drawing/2014/main" id="{CE72CA0A-3110-35E1-195A-012FF38BE036}"/>
              </a:ext>
            </a:extLst>
          </p:cNvPr>
          <p:cNvPicPr>
            <a:picLocks noChangeAspect="1"/>
          </p:cNvPicPr>
          <p:nvPr/>
        </p:nvPicPr>
        <p:blipFill>
          <a:blip r:embed="rId3"/>
          <a:stretch>
            <a:fillRect/>
          </a:stretch>
        </p:blipFill>
        <p:spPr>
          <a:xfrm>
            <a:off x="4017184" y="908364"/>
            <a:ext cx="5105662" cy="3003704"/>
          </a:xfrm>
          <a:prstGeom prst="rect">
            <a:avLst/>
          </a:prstGeom>
        </p:spPr>
      </p:pic>
      <p:pic>
        <p:nvPicPr>
          <p:cNvPr id="16" name="图片 15" descr="文本, 信件&#10;&#10;AI 生成的内容可能不正确。">
            <a:extLst>
              <a:ext uri="{FF2B5EF4-FFF2-40B4-BE49-F238E27FC236}">
                <a16:creationId xmlns:a16="http://schemas.microsoft.com/office/drawing/2014/main" id="{21127D1F-6007-818A-8665-DBCCDEB53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2015" y="3912068"/>
            <a:ext cx="4036286" cy="2711039"/>
          </a:xfrm>
          <a:prstGeom prst="rect">
            <a:avLst/>
          </a:prstGeom>
        </p:spPr>
      </p:pic>
    </p:spTree>
    <p:extLst>
      <p:ext uri="{BB962C8B-B14F-4D97-AF65-F5344CB8AC3E}">
        <p14:creationId xmlns:p14="http://schemas.microsoft.com/office/powerpoint/2010/main" val="1163720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D1802-E4C7-5C21-7CF6-ABA9CA811EB7}"/>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1CFA81DF-9B5A-C6A0-5771-40E7A76CDB9A}"/>
              </a:ext>
            </a:extLst>
          </p:cNvPr>
          <p:cNvSpPr txBox="1"/>
          <p:nvPr/>
        </p:nvSpPr>
        <p:spPr>
          <a:xfrm>
            <a:off x="225929" y="234893"/>
            <a:ext cx="8422771" cy="584775"/>
          </a:xfrm>
          <a:prstGeom prst="rect">
            <a:avLst/>
          </a:prstGeom>
          <a:noFill/>
        </p:spPr>
        <p:txBody>
          <a:bodyPr wrap="square" rtlCol="0">
            <a:spAutoFit/>
          </a:bodyPr>
          <a:lstStyle/>
          <a:p>
            <a:r>
              <a:rPr lang="zh-CN" altLang="en-US" sz="3200" b="1" dirty="0">
                <a:solidFill>
                  <a:schemeClr val="accent3"/>
                </a:solidFill>
                <a:cs typeface="+mn-ea"/>
                <a:sym typeface="+mn-lt"/>
              </a:rPr>
              <a:t>大模型</a:t>
            </a:r>
            <a:r>
              <a:rPr lang="en-US" altLang="zh-CN" sz="3200" b="1" dirty="0">
                <a:solidFill>
                  <a:schemeClr val="accent3"/>
                </a:solidFill>
                <a:cs typeface="+mn-ea"/>
                <a:sym typeface="+mn-lt"/>
              </a:rPr>
              <a:t>OCR</a:t>
            </a:r>
            <a:r>
              <a:rPr lang="zh-CN" altLang="en-US" sz="3200" b="1" dirty="0">
                <a:solidFill>
                  <a:schemeClr val="accent3"/>
                </a:solidFill>
                <a:cs typeface="+mn-ea"/>
                <a:sym typeface="+mn-lt"/>
              </a:rPr>
              <a:t>（</a:t>
            </a:r>
            <a:r>
              <a:rPr lang="en-US" altLang="zh-CN" sz="3200" b="1" dirty="0">
                <a:solidFill>
                  <a:schemeClr val="accent3"/>
                </a:solidFill>
                <a:cs typeface="+mn-ea"/>
                <a:sym typeface="+mn-lt"/>
              </a:rPr>
              <a:t> GPT-4O </a:t>
            </a:r>
            <a:r>
              <a:rPr lang="zh-CN" altLang="en-US" sz="3200" b="1" dirty="0">
                <a:solidFill>
                  <a:schemeClr val="accent3"/>
                </a:solidFill>
                <a:cs typeface="+mn-ea"/>
                <a:sym typeface="+mn-lt"/>
              </a:rPr>
              <a:t>）</a:t>
            </a:r>
            <a:r>
              <a:rPr lang="en-US" altLang="zh-CN" sz="3200" b="1" dirty="0">
                <a:solidFill>
                  <a:schemeClr val="accent3"/>
                </a:solidFill>
                <a:cs typeface="+mn-ea"/>
                <a:sym typeface="+mn-lt"/>
              </a:rPr>
              <a:t> -</a:t>
            </a:r>
            <a:r>
              <a:rPr lang="zh-CN" altLang="en-US" sz="3200" b="1" dirty="0">
                <a:solidFill>
                  <a:schemeClr val="accent3"/>
                </a:solidFill>
                <a:cs typeface="+mn-ea"/>
                <a:sym typeface="+mn-lt"/>
              </a:rPr>
              <a:t>发票</a:t>
            </a:r>
          </a:p>
        </p:txBody>
      </p:sp>
      <p:sp>
        <p:nvSpPr>
          <p:cNvPr id="3" name="矩形 2">
            <a:extLst>
              <a:ext uri="{FF2B5EF4-FFF2-40B4-BE49-F238E27FC236}">
                <a16:creationId xmlns:a16="http://schemas.microsoft.com/office/drawing/2014/main" id="{C8A897C8-897D-3BB9-FB84-4F28FAC1808D}"/>
              </a:ext>
            </a:extLst>
          </p:cNvPr>
          <p:cNvSpPr/>
          <p:nvPr/>
        </p:nvSpPr>
        <p:spPr>
          <a:xfrm>
            <a:off x="0" y="234893"/>
            <a:ext cx="161366" cy="58477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文本框 59">
            <a:extLst>
              <a:ext uri="{FF2B5EF4-FFF2-40B4-BE49-F238E27FC236}">
                <a16:creationId xmlns:a16="http://schemas.microsoft.com/office/drawing/2014/main" id="{214B09E1-5E82-0915-4F35-7F0A3A62247C}"/>
              </a:ext>
            </a:extLst>
          </p:cNvPr>
          <p:cNvSpPr txBox="1"/>
          <p:nvPr/>
        </p:nvSpPr>
        <p:spPr>
          <a:xfrm>
            <a:off x="225929" y="1013710"/>
            <a:ext cx="10758446" cy="369332"/>
          </a:xfrm>
          <a:prstGeom prst="rect">
            <a:avLst/>
          </a:prstGeom>
          <a:noFill/>
        </p:spPr>
        <p:txBody>
          <a:bodyPr wrap="square">
            <a:spAutoFit/>
          </a:bodyPr>
          <a:lstStyle/>
          <a:p>
            <a:r>
              <a:rPr lang="zh-CN" altLang="en-US" dirty="0"/>
              <a:t>图片中的文件是一张中国陕西省的增值税普通发票（机打发票），以下是识别到的主要文本内容：</a:t>
            </a:r>
          </a:p>
        </p:txBody>
      </p:sp>
      <p:pic>
        <p:nvPicPr>
          <p:cNvPr id="62" name="图片 61">
            <a:extLst>
              <a:ext uri="{FF2B5EF4-FFF2-40B4-BE49-F238E27FC236}">
                <a16:creationId xmlns:a16="http://schemas.microsoft.com/office/drawing/2014/main" id="{7CEE39F5-2B3A-B5FC-7A85-3C3E67334C0C}"/>
              </a:ext>
            </a:extLst>
          </p:cNvPr>
          <p:cNvPicPr>
            <a:picLocks noChangeAspect="1"/>
          </p:cNvPicPr>
          <p:nvPr/>
        </p:nvPicPr>
        <p:blipFill>
          <a:blip r:embed="rId2"/>
          <a:stretch>
            <a:fillRect/>
          </a:stretch>
        </p:blipFill>
        <p:spPr>
          <a:xfrm>
            <a:off x="282553" y="1719390"/>
            <a:ext cx="3327571" cy="2038455"/>
          </a:xfrm>
          <a:prstGeom prst="rect">
            <a:avLst/>
          </a:prstGeom>
        </p:spPr>
      </p:pic>
      <p:pic>
        <p:nvPicPr>
          <p:cNvPr id="64" name="图片 63">
            <a:extLst>
              <a:ext uri="{FF2B5EF4-FFF2-40B4-BE49-F238E27FC236}">
                <a16:creationId xmlns:a16="http://schemas.microsoft.com/office/drawing/2014/main" id="{4B33C3A5-FE4A-A208-97F7-E1525554D8DE}"/>
              </a:ext>
            </a:extLst>
          </p:cNvPr>
          <p:cNvPicPr>
            <a:picLocks noChangeAspect="1"/>
          </p:cNvPicPr>
          <p:nvPr/>
        </p:nvPicPr>
        <p:blipFill>
          <a:blip r:embed="rId3"/>
          <a:stretch>
            <a:fillRect/>
          </a:stretch>
        </p:blipFill>
        <p:spPr>
          <a:xfrm>
            <a:off x="282553" y="3971871"/>
            <a:ext cx="2736991" cy="1041454"/>
          </a:xfrm>
          <a:prstGeom prst="rect">
            <a:avLst/>
          </a:prstGeom>
        </p:spPr>
      </p:pic>
      <p:pic>
        <p:nvPicPr>
          <p:cNvPr id="66" name="图片 65">
            <a:extLst>
              <a:ext uri="{FF2B5EF4-FFF2-40B4-BE49-F238E27FC236}">
                <a16:creationId xmlns:a16="http://schemas.microsoft.com/office/drawing/2014/main" id="{0D153244-6C4E-BEB5-E6AC-ADAF9C667E29}"/>
              </a:ext>
            </a:extLst>
          </p:cNvPr>
          <p:cNvPicPr>
            <a:picLocks noChangeAspect="1"/>
          </p:cNvPicPr>
          <p:nvPr/>
        </p:nvPicPr>
        <p:blipFill>
          <a:blip r:embed="rId4"/>
          <a:stretch>
            <a:fillRect/>
          </a:stretch>
        </p:blipFill>
        <p:spPr>
          <a:xfrm>
            <a:off x="4093024" y="1757492"/>
            <a:ext cx="2724290" cy="2355971"/>
          </a:xfrm>
          <a:prstGeom prst="rect">
            <a:avLst/>
          </a:prstGeom>
        </p:spPr>
      </p:pic>
      <p:pic>
        <p:nvPicPr>
          <p:cNvPr id="68" name="图片 67">
            <a:extLst>
              <a:ext uri="{FF2B5EF4-FFF2-40B4-BE49-F238E27FC236}">
                <a16:creationId xmlns:a16="http://schemas.microsoft.com/office/drawing/2014/main" id="{B7F05755-EE71-C338-82DD-3E9FDA779AA0}"/>
              </a:ext>
            </a:extLst>
          </p:cNvPr>
          <p:cNvPicPr>
            <a:picLocks noChangeAspect="1"/>
          </p:cNvPicPr>
          <p:nvPr/>
        </p:nvPicPr>
        <p:blipFill>
          <a:blip r:embed="rId5"/>
          <a:stretch>
            <a:fillRect/>
          </a:stretch>
        </p:blipFill>
        <p:spPr>
          <a:xfrm>
            <a:off x="373699" y="5333088"/>
            <a:ext cx="2736991" cy="1022403"/>
          </a:xfrm>
          <a:prstGeom prst="rect">
            <a:avLst/>
          </a:prstGeom>
        </p:spPr>
      </p:pic>
      <p:pic>
        <p:nvPicPr>
          <p:cNvPr id="70" name="图片 69">
            <a:extLst>
              <a:ext uri="{FF2B5EF4-FFF2-40B4-BE49-F238E27FC236}">
                <a16:creationId xmlns:a16="http://schemas.microsoft.com/office/drawing/2014/main" id="{FAB81229-FC6A-BEDB-3A3E-D99F3DA5E6F0}"/>
              </a:ext>
            </a:extLst>
          </p:cNvPr>
          <p:cNvPicPr>
            <a:picLocks noChangeAspect="1"/>
          </p:cNvPicPr>
          <p:nvPr/>
        </p:nvPicPr>
        <p:blipFill>
          <a:blip r:embed="rId6"/>
          <a:stretch>
            <a:fillRect/>
          </a:stretch>
        </p:blipFill>
        <p:spPr>
          <a:xfrm>
            <a:off x="7608065" y="1677280"/>
            <a:ext cx="3606985" cy="2000353"/>
          </a:xfrm>
          <a:prstGeom prst="rect">
            <a:avLst/>
          </a:prstGeom>
        </p:spPr>
      </p:pic>
      <p:pic>
        <p:nvPicPr>
          <p:cNvPr id="72" name="图片 71">
            <a:extLst>
              <a:ext uri="{FF2B5EF4-FFF2-40B4-BE49-F238E27FC236}">
                <a16:creationId xmlns:a16="http://schemas.microsoft.com/office/drawing/2014/main" id="{2A75EC50-663F-5264-0EF1-99DBBF6E72F4}"/>
              </a:ext>
            </a:extLst>
          </p:cNvPr>
          <p:cNvPicPr>
            <a:picLocks noChangeAspect="1"/>
          </p:cNvPicPr>
          <p:nvPr/>
        </p:nvPicPr>
        <p:blipFill>
          <a:blip r:embed="rId7"/>
          <a:stretch>
            <a:fillRect/>
          </a:stretch>
        </p:blipFill>
        <p:spPr>
          <a:xfrm>
            <a:off x="3956492" y="5333088"/>
            <a:ext cx="2997354" cy="1022403"/>
          </a:xfrm>
          <a:prstGeom prst="rect">
            <a:avLst/>
          </a:prstGeom>
        </p:spPr>
      </p:pic>
      <p:pic>
        <p:nvPicPr>
          <p:cNvPr id="74" name="图片 73" descr="文本, 信件&#10;&#10;AI 生成的内容可能不正确。">
            <a:extLst>
              <a:ext uri="{FF2B5EF4-FFF2-40B4-BE49-F238E27FC236}">
                <a16:creationId xmlns:a16="http://schemas.microsoft.com/office/drawing/2014/main" id="{CA19E5C3-E15A-C424-7035-E48D70BFFB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82015" y="3912068"/>
            <a:ext cx="4036286" cy="2711039"/>
          </a:xfrm>
          <a:prstGeom prst="rect">
            <a:avLst/>
          </a:prstGeom>
        </p:spPr>
      </p:pic>
    </p:spTree>
    <p:extLst>
      <p:ext uri="{BB962C8B-B14F-4D97-AF65-F5344CB8AC3E}">
        <p14:creationId xmlns:p14="http://schemas.microsoft.com/office/powerpoint/2010/main" val="3654200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E1348-D096-B91C-84E1-71194DFEF78B}"/>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E0B11104-0DA2-5BE1-C9CF-CA8094CFA41D}"/>
              </a:ext>
            </a:extLst>
          </p:cNvPr>
          <p:cNvSpPr txBox="1"/>
          <p:nvPr/>
        </p:nvSpPr>
        <p:spPr>
          <a:xfrm>
            <a:off x="225929" y="234893"/>
            <a:ext cx="11278499" cy="584775"/>
          </a:xfrm>
          <a:prstGeom prst="rect">
            <a:avLst/>
          </a:prstGeom>
          <a:noFill/>
        </p:spPr>
        <p:txBody>
          <a:bodyPr wrap="square" rtlCol="0">
            <a:spAutoFit/>
          </a:bodyPr>
          <a:lstStyle/>
          <a:p>
            <a:r>
              <a:rPr lang="zh-CN" altLang="en-US" sz="3200" b="1" dirty="0">
                <a:solidFill>
                  <a:schemeClr val="accent3"/>
                </a:solidFill>
                <a:cs typeface="+mn-ea"/>
                <a:sym typeface="+mn-lt"/>
              </a:rPr>
              <a:t>大模型</a:t>
            </a:r>
            <a:r>
              <a:rPr lang="en-US" altLang="zh-CN" sz="3200" b="1" dirty="0">
                <a:solidFill>
                  <a:schemeClr val="accent3"/>
                </a:solidFill>
                <a:cs typeface="+mn-ea"/>
                <a:sym typeface="+mn-lt"/>
              </a:rPr>
              <a:t>OCR</a:t>
            </a:r>
            <a:r>
              <a:rPr lang="zh-CN" altLang="en-US" sz="3200" b="1" dirty="0">
                <a:solidFill>
                  <a:schemeClr val="accent3"/>
                </a:solidFill>
                <a:cs typeface="+mn-ea"/>
                <a:sym typeface="+mn-lt"/>
              </a:rPr>
              <a:t>（</a:t>
            </a:r>
            <a:r>
              <a:rPr lang="en-US" altLang="zh-CN" sz="3200" b="1" dirty="0">
                <a:solidFill>
                  <a:schemeClr val="accent3"/>
                </a:solidFill>
                <a:cs typeface="+mn-ea"/>
                <a:sym typeface="+mn-lt"/>
              </a:rPr>
              <a:t> </a:t>
            </a:r>
            <a:r>
              <a:rPr lang="en-US" altLang="zh-CN" sz="3200" b="1" dirty="0" err="1">
                <a:solidFill>
                  <a:schemeClr val="accent3"/>
                </a:solidFill>
                <a:cs typeface="+mn-ea"/>
                <a:sym typeface="+mn-lt"/>
              </a:rPr>
              <a:t>DeepSeek</a:t>
            </a:r>
            <a:r>
              <a:rPr lang="en-US" altLang="zh-CN" sz="3200" b="1" dirty="0">
                <a:solidFill>
                  <a:schemeClr val="accent3"/>
                </a:solidFill>
                <a:cs typeface="+mn-ea"/>
                <a:sym typeface="+mn-lt"/>
              </a:rPr>
              <a:t> V3-R1 </a:t>
            </a:r>
            <a:r>
              <a:rPr lang="zh-CN" altLang="en-US" sz="3200" b="1" dirty="0">
                <a:solidFill>
                  <a:schemeClr val="accent3"/>
                </a:solidFill>
                <a:cs typeface="+mn-ea"/>
                <a:sym typeface="+mn-lt"/>
              </a:rPr>
              <a:t>模型</a:t>
            </a:r>
            <a:r>
              <a:rPr lang="en-US" altLang="zh-CN" sz="3200" b="1" dirty="0">
                <a:solidFill>
                  <a:schemeClr val="accent3"/>
                </a:solidFill>
                <a:cs typeface="+mn-ea"/>
                <a:sym typeface="+mn-lt"/>
              </a:rPr>
              <a:t> </a:t>
            </a:r>
            <a:r>
              <a:rPr lang="zh-CN" altLang="en-US" sz="3200" b="1" dirty="0">
                <a:solidFill>
                  <a:schemeClr val="accent3"/>
                </a:solidFill>
                <a:cs typeface="+mn-ea"/>
                <a:sym typeface="+mn-lt"/>
              </a:rPr>
              <a:t>）</a:t>
            </a:r>
            <a:r>
              <a:rPr lang="en-US" altLang="zh-CN" sz="3200" b="1" dirty="0">
                <a:solidFill>
                  <a:schemeClr val="accent3"/>
                </a:solidFill>
                <a:cs typeface="+mn-ea"/>
                <a:sym typeface="+mn-lt"/>
              </a:rPr>
              <a:t>-</a:t>
            </a:r>
            <a:r>
              <a:rPr lang="zh-CN" altLang="en-US" sz="3200" b="1" dirty="0">
                <a:solidFill>
                  <a:schemeClr val="accent3"/>
                </a:solidFill>
                <a:cs typeface="+mn-ea"/>
                <a:sym typeface="+mn-lt"/>
              </a:rPr>
              <a:t>道路指示牌</a:t>
            </a:r>
          </a:p>
        </p:txBody>
      </p:sp>
      <p:sp>
        <p:nvSpPr>
          <p:cNvPr id="3" name="矩形 2">
            <a:extLst>
              <a:ext uri="{FF2B5EF4-FFF2-40B4-BE49-F238E27FC236}">
                <a16:creationId xmlns:a16="http://schemas.microsoft.com/office/drawing/2014/main" id="{4C0F4CF3-F72B-8AA7-BA7F-13681A8C3B57}"/>
              </a:ext>
            </a:extLst>
          </p:cNvPr>
          <p:cNvSpPr/>
          <p:nvPr/>
        </p:nvSpPr>
        <p:spPr>
          <a:xfrm>
            <a:off x="0" y="234893"/>
            <a:ext cx="161366" cy="58477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图片 4">
            <a:extLst>
              <a:ext uri="{FF2B5EF4-FFF2-40B4-BE49-F238E27FC236}">
                <a16:creationId xmlns:a16="http://schemas.microsoft.com/office/drawing/2014/main" id="{5F52FCA6-28B4-6926-F5D8-3EFE6E8A3170}"/>
              </a:ext>
            </a:extLst>
          </p:cNvPr>
          <p:cNvPicPr>
            <a:picLocks noChangeAspect="1"/>
          </p:cNvPicPr>
          <p:nvPr/>
        </p:nvPicPr>
        <p:blipFill>
          <a:blip r:embed="rId2"/>
          <a:stretch>
            <a:fillRect/>
          </a:stretch>
        </p:blipFill>
        <p:spPr>
          <a:xfrm>
            <a:off x="904456" y="1642404"/>
            <a:ext cx="4769095" cy="4019757"/>
          </a:xfrm>
          <a:prstGeom prst="rect">
            <a:avLst/>
          </a:prstGeom>
        </p:spPr>
      </p:pic>
      <p:pic>
        <p:nvPicPr>
          <p:cNvPr id="7" name="图片 6" descr="街道上有蓝色指示牌&#10;&#10;AI 生成的内容可能不正确。">
            <a:extLst>
              <a:ext uri="{FF2B5EF4-FFF2-40B4-BE49-F238E27FC236}">
                <a16:creationId xmlns:a16="http://schemas.microsoft.com/office/drawing/2014/main" id="{5EE6E097-6A86-D592-C4F7-151E4882C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6176" y="3126259"/>
            <a:ext cx="4952556" cy="3286898"/>
          </a:xfrm>
          <a:prstGeom prst="rect">
            <a:avLst/>
          </a:prstGeom>
        </p:spPr>
      </p:pic>
    </p:spTree>
    <p:extLst>
      <p:ext uri="{BB962C8B-B14F-4D97-AF65-F5344CB8AC3E}">
        <p14:creationId xmlns:p14="http://schemas.microsoft.com/office/powerpoint/2010/main" val="564468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D8A0C-0BCF-963D-8C77-E229A9EA71F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70C33C4-9021-8DCB-7A81-B5EDF0031908}"/>
              </a:ext>
            </a:extLst>
          </p:cNvPr>
          <p:cNvSpPr txBox="1"/>
          <p:nvPr/>
        </p:nvSpPr>
        <p:spPr>
          <a:xfrm>
            <a:off x="225929" y="234893"/>
            <a:ext cx="8422771" cy="584775"/>
          </a:xfrm>
          <a:prstGeom prst="rect">
            <a:avLst/>
          </a:prstGeom>
          <a:noFill/>
        </p:spPr>
        <p:txBody>
          <a:bodyPr wrap="square" rtlCol="0">
            <a:spAutoFit/>
          </a:bodyPr>
          <a:lstStyle/>
          <a:p>
            <a:r>
              <a:rPr lang="zh-CN" altLang="en-US" sz="3200" b="1" dirty="0">
                <a:solidFill>
                  <a:schemeClr val="accent3"/>
                </a:solidFill>
                <a:cs typeface="+mn-ea"/>
                <a:sym typeface="+mn-lt"/>
              </a:rPr>
              <a:t>大模型</a:t>
            </a:r>
            <a:r>
              <a:rPr lang="en-US" altLang="zh-CN" sz="3200" b="1" dirty="0">
                <a:solidFill>
                  <a:schemeClr val="accent3"/>
                </a:solidFill>
                <a:cs typeface="+mn-ea"/>
                <a:sym typeface="+mn-lt"/>
              </a:rPr>
              <a:t>OCR</a:t>
            </a:r>
            <a:r>
              <a:rPr lang="zh-CN" altLang="en-US" sz="3200" b="1" dirty="0">
                <a:solidFill>
                  <a:schemeClr val="accent3"/>
                </a:solidFill>
                <a:cs typeface="+mn-ea"/>
                <a:sym typeface="+mn-lt"/>
              </a:rPr>
              <a:t>（</a:t>
            </a:r>
            <a:r>
              <a:rPr lang="en-US" altLang="zh-CN" sz="3200" b="1" dirty="0">
                <a:solidFill>
                  <a:schemeClr val="accent3"/>
                </a:solidFill>
                <a:cs typeface="+mn-ea"/>
                <a:sym typeface="+mn-lt"/>
              </a:rPr>
              <a:t> GPT-4O </a:t>
            </a:r>
            <a:r>
              <a:rPr lang="zh-CN" altLang="en-US" sz="3200" b="1" dirty="0">
                <a:solidFill>
                  <a:schemeClr val="accent3"/>
                </a:solidFill>
                <a:cs typeface="+mn-ea"/>
                <a:sym typeface="+mn-lt"/>
              </a:rPr>
              <a:t>）</a:t>
            </a:r>
            <a:r>
              <a:rPr lang="en-US" altLang="zh-CN" sz="3200" b="1" dirty="0">
                <a:solidFill>
                  <a:schemeClr val="accent3"/>
                </a:solidFill>
                <a:cs typeface="+mn-ea"/>
                <a:sym typeface="+mn-lt"/>
              </a:rPr>
              <a:t>-</a:t>
            </a:r>
            <a:r>
              <a:rPr lang="zh-CN" altLang="en-US" sz="3200" b="1" dirty="0">
                <a:solidFill>
                  <a:schemeClr val="accent3"/>
                </a:solidFill>
                <a:cs typeface="+mn-ea"/>
                <a:sym typeface="+mn-lt"/>
              </a:rPr>
              <a:t>道路指示牌</a:t>
            </a:r>
          </a:p>
        </p:txBody>
      </p:sp>
      <p:sp>
        <p:nvSpPr>
          <p:cNvPr id="3" name="矩形 2">
            <a:extLst>
              <a:ext uri="{FF2B5EF4-FFF2-40B4-BE49-F238E27FC236}">
                <a16:creationId xmlns:a16="http://schemas.microsoft.com/office/drawing/2014/main" id="{A8C019D5-1519-DC06-B53B-08E19FE054D8}"/>
              </a:ext>
            </a:extLst>
          </p:cNvPr>
          <p:cNvSpPr/>
          <p:nvPr/>
        </p:nvSpPr>
        <p:spPr>
          <a:xfrm>
            <a:off x="0" y="234893"/>
            <a:ext cx="161366" cy="58477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31CABCA1-4D13-6BD3-E42E-BB1ED473FD7F}"/>
              </a:ext>
            </a:extLst>
          </p:cNvPr>
          <p:cNvSpPr txBox="1"/>
          <p:nvPr/>
        </p:nvSpPr>
        <p:spPr>
          <a:xfrm>
            <a:off x="414669" y="1106914"/>
            <a:ext cx="9444800" cy="369332"/>
          </a:xfrm>
          <a:prstGeom prst="rect">
            <a:avLst/>
          </a:prstGeom>
          <a:noFill/>
        </p:spPr>
        <p:txBody>
          <a:bodyPr wrap="square">
            <a:spAutoFit/>
          </a:bodyPr>
          <a:lstStyle/>
          <a:p>
            <a:r>
              <a:rPr lang="zh-CN" altLang="en-US" dirty="0"/>
              <a:t>这张图片是一个中文交通指示牌，内容包括中文和英文翻译，以下是识别到的全部文本信息：</a:t>
            </a:r>
          </a:p>
        </p:txBody>
      </p:sp>
      <p:pic>
        <p:nvPicPr>
          <p:cNvPr id="7" name="图片 6">
            <a:extLst>
              <a:ext uri="{FF2B5EF4-FFF2-40B4-BE49-F238E27FC236}">
                <a16:creationId xmlns:a16="http://schemas.microsoft.com/office/drawing/2014/main" id="{92C3C6B0-7359-2469-777D-395940CEA2AC}"/>
              </a:ext>
            </a:extLst>
          </p:cNvPr>
          <p:cNvPicPr>
            <a:picLocks noChangeAspect="1"/>
          </p:cNvPicPr>
          <p:nvPr/>
        </p:nvPicPr>
        <p:blipFill>
          <a:blip r:embed="rId2"/>
          <a:stretch>
            <a:fillRect/>
          </a:stretch>
        </p:blipFill>
        <p:spPr>
          <a:xfrm>
            <a:off x="923432" y="1961975"/>
            <a:ext cx="1924149" cy="1041454"/>
          </a:xfrm>
          <a:prstGeom prst="rect">
            <a:avLst/>
          </a:prstGeom>
        </p:spPr>
      </p:pic>
      <p:pic>
        <p:nvPicPr>
          <p:cNvPr id="9" name="图片 8">
            <a:extLst>
              <a:ext uri="{FF2B5EF4-FFF2-40B4-BE49-F238E27FC236}">
                <a16:creationId xmlns:a16="http://schemas.microsoft.com/office/drawing/2014/main" id="{C7A5B8B2-2A44-CED2-686B-275E1A48B1D0}"/>
              </a:ext>
            </a:extLst>
          </p:cNvPr>
          <p:cNvPicPr>
            <a:picLocks noChangeAspect="1"/>
          </p:cNvPicPr>
          <p:nvPr/>
        </p:nvPicPr>
        <p:blipFill>
          <a:blip r:embed="rId3"/>
          <a:stretch>
            <a:fillRect/>
          </a:stretch>
        </p:blipFill>
        <p:spPr>
          <a:xfrm>
            <a:off x="923432" y="3429000"/>
            <a:ext cx="1651085" cy="1320868"/>
          </a:xfrm>
          <a:prstGeom prst="rect">
            <a:avLst/>
          </a:prstGeom>
        </p:spPr>
      </p:pic>
      <p:pic>
        <p:nvPicPr>
          <p:cNvPr id="11" name="图片 10">
            <a:extLst>
              <a:ext uri="{FF2B5EF4-FFF2-40B4-BE49-F238E27FC236}">
                <a16:creationId xmlns:a16="http://schemas.microsoft.com/office/drawing/2014/main" id="{F19DA13B-9FD0-E190-51F6-21D45EC74773}"/>
              </a:ext>
            </a:extLst>
          </p:cNvPr>
          <p:cNvPicPr>
            <a:picLocks noChangeAspect="1"/>
          </p:cNvPicPr>
          <p:nvPr/>
        </p:nvPicPr>
        <p:blipFill>
          <a:blip r:embed="rId4"/>
          <a:stretch>
            <a:fillRect/>
          </a:stretch>
        </p:blipFill>
        <p:spPr>
          <a:xfrm>
            <a:off x="905390" y="5175439"/>
            <a:ext cx="1860646" cy="1327218"/>
          </a:xfrm>
          <a:prstGeom prst="rect">
            <a:avLst/>
          </a:prstGeom>
        </p:spPr>
      </p:pic>
      <p:pic>
        <p:nvPicPr>
          <p:cNvPr id="13" name="图片 12">
            <a:extLst>
              <a:ext uri="{FF2B5EF4-FFF2-40B4-BE49-F238E27FC236}">
                <a16:creationId xmlns:a16="http://schemas.microsoft.com/office/drawing/2014/main" id="{734AE2C6-E097-CB34-3DE3-4EC652D1DB54}"/>
              </a:ext>
            </a:extLst>
          </p:cNvPr>
          <p:cNvPicPr>
            <a:picLocks noChangeAspect="1"/>
          </p:cNvPicPr>
          <p:nvPr/>
        </p:nvPicPr>
        <p:blipFill>
          <a:blip r:embed="rId5"/>
          <a:stretch>
            <a:fillRect/>
          </a:stretch>
        </p:blipFill>
        <p:spPr>
          <a:xfrm>
            <a:off x="3001634" y="2050374"/>
            <a:ext cx="1771741" cy="1257365"/>
          </a:xfrm>
          <a:prstGeom prst="rect">
            <a:avLst/>
          </a:prstGeom>
        </p:spPr>
      </p:pic>
      <p:pic>
        <p:nvPicPr>
          <p:cNvPr id="15" name="图片 14">
            <a:extLst>
              <a:ext uri="{FF2B5EF4-FFF2-40B4-BE49-F238E27FC236}">
                <a16:creationId xmlns:a16="http://schemas.microsoft.com/office/drawing/2014/main" id="{0415B873-3E99-1D2F-903D-7E78D989F111}"/>
              </a:ext>
            </a:extLst>
          </p:cNvPr>
          <p:cNvPicPr>
            <a:picLocks noChangeAspect="1"/>
          </p:cNvPicPr>
          <p:nvPr/>
        </p:nvPicPr>
        <p:blipFill>
          <a:blip r:embed="rId6"/>
          <a:stretch>
            <a:fillRect/>
          </a:stretch>
        </p:blipFill>
        <p:spPr>
          <a:xfrm>
            <a:off x="3001634" y="3429000"/>
            <a:ext cx="3733992" cy="749339"/>
          </a:xfrm>
          <a:prstGeom prst="rect">
            <a:avLst/>
          </a:prstGeom>
        </p:spPr>
      </p:pic>
      <p:pic>
        <p:nvPicPr>
          <p:cNvPr id="16" name="图片 15" descr="街道上有蓝色指示牌&#10;&#10;AI 生成的内容可能不正确。">
            <a:extLst>
              <a:ext uri="{FF2B5EF4-FFF2-40B4-BE49-F238E27FC236}">
                <a16:creationId xmlns:a16="http://schemas.microsoft.com/office/drawing/2014/main" id="{4106F0FA-7814-8CC8-C510-7C0DD715DA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6176" y="3126259"/>
            <a:ext cx="4952556" cy="3286898"/>
          </a:xfrm>
          <a:prstGeom prst="rect">
            <a:avLst/>
          </a:prstGeom>
        </p:spPr>
      </p:pic>
    </p:spTree>
    <p:extLst>
      <p:ext uri="{BB962C8B-B14F-4D97-AF65-F5344CB8AC3E}">
        <p14:creationId xmlns:p14="http://schemas.microsoft.com/office/powerpoint/2010/main" val="2188937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30119-8596-F7EA-15FE-6ACEC6C2B47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6D1675A-76F0-8817-DF43-6DA56524750F}"/>
              </a:ext>
            </a:extLst>
          </p:cNvPr>
          <p:cNvSpPr txBox="1"/>
          <p:nvPr/>
        </p:nvSpPr>
        <p:spPr>
          <a:xfrm>
            <a:off x="225929" y="234893"/>
            <a:ext cx="8422771" cy="584775"/>
          </a:xfrm>
          <a:prstGeom prst="rect">
            <a:avLst/>
          </a:prstGeom>
          <a:noFill/>
        </p:spPr>
        <p:txBody>
          <a:bodyPr wrap="square" rtlCol="0">
            <a:spAutoFit/>
          </a:bodyPr>
          <a:lstStyle/>
          <a:p>
            <a:r>
              <a:rPr lang="zh-CN" altLang="en-US" sz="3200" b="1" dirty="0">
                <a:solidFill>
                  <a:schemeClr val="accent3"/>
                </a:solidFill>
                <a:cs typeface="+mn-ea"/>
                <a:sym typeface="+mn-lt"/>
              </a:rPr>
              <a:t>大模型</a:t>
            </a:r>
            <a:r>
              <a:rPr lang="en-US" altLang="zh-CN" sz="3200" b="1" dirty="0">
                <a:solidFill>
                  <a:schemeClr val="accent3"/>
                </a:solidFill>
                <a:cs typeface="+mn-ea"/>
                <a:sym typeface="+mn-lt"/>
              </a:rPr>
              <a:t>OCR</a:t>
            </a:r>
            <a:r>
              <a:rPr lang="zh-CN" altLang="en-US" sz="3200" b="1" dirty="0">
                <a:solidFill>
                  <a:schemeClr val="accent3"/>
                </a:solidFill>
                <a:cs typeface="+mn-ea"/>
                <a:sym typeface="+mn-lt"/>
              </a:rPr>
              <a:t>（</a:t>
            </a:r>
            <a:r>
              <a:rPr lang="en-US" altLang="zh-CN" sz="3200" b="1" dirty="0">
                <a:solidFill>
                  <a:schemeClr val="accent3"/>
                </a:solidFill>
                <a:cs typeface="+mn-ea"/>
                <a:sym typeface="+mn-lt"/>
              </a:rPr>
              <a:t> </a:t>
            </a:r>
            <a:r>
              <a:rPr lang="en-US" altLang="zh-CN" sz="3200" b="1" dirty="0" err="1">
                <a:solidFill>
                  <a:schemeClr val="accent3"/>
                </a:solidFill>
                <a:cs typeface="+mn-ea"/>
                <a:sym typeface="+mn-lt"/>
              </a:rPr>
              <a:t>DeepSeek</a:t>
            </a:r>
            <a:r>
              <a:rPr lang="en-US" altLang="zh-CN" sz="3200" b="1" dirty="0">
                <a:solidFill>
                  <a:schemeClr val="accent3"/>
                </a:solidFill>
                <a:cs typeface="+mn-ea"/>
                <a:sym typeface="+mn-lt"/>
              </a:rPr>
              <a:t> V3-R1 </a:t>
            </a:r>
            <a:r>
              <a:rPr lang="zh-CN" altLang="en-US" sz="3200" b="1" dirty="0">
                <a:solidFill>
                  <a:schemeClr val="accent3"/>
                </a:solidFill>
                <a:cs typeface="+mn-ea"/>
                <a:sym typeface="+mn-lt"/>
              </a:rPr>
              <a:t>模型</a:t>
            </a:r>
            <a:r>
              <a:rPr lang="en-US" altLang="zh-CN" sz="3200" b="1" dirty="0">
                <a:solidFill>
                  <a:schemeClr val="accent3"/>
                </a:solidFill>
                <a:cs typeface="+mn-ea"/>
                <a:sym typeface="+mn-lt"/>
              </a:rPr>
              <a:t> </a:t>
            </a:r>
            <a:r>
              <a:rPr lang="zh-CN" altLang="en-US" sz="3200" b="1" dirty="0">
                <a:solidFill>
                  <a:schemeClr val="accent3"/>
                </a:solidFill>
                <a:cs typeface="+mn-ea"/>
                <a:sym typeface="+mn-lt"/>
              </a:rPr>
              <a:t>）</a:t>
            </a:r>
            <a:r>
              <a:rPr lang="en-US" altLang="zh-CN" sz="3200" b="1" dirty="0">
                <a:solidFill>
                  <a:schemeClr val="accent3"/>
                </a:solidFill>
                <a:cs typeface="+mn-ea"/>
                <a:sym typeface="+mn-lt"/>
              </a:rPr>
              <a:t>-</a:t>
            </a:r>
            <a:r>
              <a:rPr lang="zh-CN" altLang="en-US" sz="3200" b="1" dirty="0">
                <a:solidFill>
                  <a:schemeClr val="accent3"/>
                </a:solidFill>
                <a:cs typeface="+mn-ea"/>
                <a:sym typeface="+mn-lt"/>
              </a:rPr>
              <a:t>电表</a:t>
            </a:r>
          </a:p>
        </p:txBody>
      </p:sp>
      <p:sp>
        <p:nvSpPr>
          <p:cNvPr id="3" name="矩形 2">
            <a:extLst>
              <a:ext uri="{FF2B5EF4-FFF2-40B4-BE49-F238E27FC236}">
                <a16:creationId xmlns:a16="http://schemas.microsoft.com/office/drawing/2014/main" id="{FF35DB75-3DB6-8F96-4591-ACC344038935}"/>
              </a:ext>
            </a:extLst>
          </p:cNvPr>
          <p:cNvSpPr/>
          <p:nvPr/>
        </p:nvSpPr>
        <p:spPr>
          <a:xfrm>
            <a:off x="0" y="234893"/>
            <a:ext cx="161366" cy="58477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17508008-7384-6B81-7C00-6A7B3082EF2F}"/>
              </a:ext>
            </a:extLst>
          </p:cNvPr>
          <p:cNvPicPr>
            <a:picLocks noChangeAspect="1"/>
          </p:cNvPicPr>
          <p:nvPr/>
        </p:nvPicPr>
        <p:blipFill>
          <a:blip r:embed="rId2"/>
          <a:stretch>
            <a:fillRect/>
          </a:stretch>
        </p:blipFill>
        <p:spPr>
          <a:xfrm>
            <a:off x="569580" y="1320046"/>
            <a:ext cx="5715294" cy="3473629"/>
          </a:xfrm>
          <a:prstGeom prst="rect">
            <a:avLst/>
          </a:prstGeom>
        </p:spPr>
      </p:pic>
      <p:pic>
        <p:nvPicPr>
          <p:cNvPr id="8" name="图片 7">
            <a:extLst>
              <a:ext uri="{FF2B5EF4-FFF2-40B4-BE49-F238E27FC236}">
                <a16:creationId xmlns:a16="http://schemas.microsoft.com/office/drawing/2014/main" id="{91C80B76-200C-5AB6-CBA6-3F3F918E9CBD}"/>
              </a:ext>
            </a:extLst>
          </p:cNvPr>
          <p:cNvPicPr>
            <a:picLocks noChangeAspect="1"/>
          </p:cNvPicPr>
          <p:nvPr/>
        </p:nvPicPr>
        <p:blipFill>
          <a:blip r:embed="rId3"/>
          <a:srcRect t="54277"/>
          <a:stretch/>
        </p:blipFill>
        <p:spPr>
          <a:xfrm>
            <a:off x="6386702" y="1084908"/>
            <a:ext cx="4311872" cy="1364675"/>
          </a:xfrm>
          <a:prstGeom prst="rect">
            <a:avLst/>
          </a:prstGeom>
        </p:spPr>
      </p:pic>
      <p:pic>
        <p:nvPicPr>
          <p:cNvPr id="9" name="图片 8" descr="机器上有数字&#10;&#10;AI 生成的内容可能不正确。">
            <a:extLst>
              <a:ext uri="{FF2B5EF4-FFF2-40B4-BE49-F238E27FC236}">
                <a16:creationId xmlns:a16="http://schemas.microsoft.com/office/drawing/2014/main" id="{DA99DE44-0C6F-DA64-574A-8766E88DB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308" y="2714823"/>
            <a:ext cx="3879112" cy="3879112"/>
          </a:xfrm>
          <a:prstGeom prst="rect">
            <a:avLst/>
          </a:prstGeom>
        </p:spPr>
      </p:pic>
      <p:pic>
        <p:nvPicPr>
          <p:cNvPr id="10" name="图片 9">
            <a:extLst>
              <a:ext uri="{FF2B5EF4-FFF2-40B4-BE49-F238E27FC236}">
                <a16:creationId xmlns:a16="http://schemas.microsoft.com/office/drawing/2014/main" id="{C15BC403-D59D-FE47-2274-D6EF2A2591EF}"/>
              </a:ext>
            </a:extLst>
          </p:cNvPr>
          <p:cNvPicPr>
            <a:picLocks noChangeAspect="1"/>
          </p:cNvPicPr>
          <p:nvPr/>
        </p:nvPicPr>
        <p:blipFill>
          <a:blip r:embed="rId3"/>
          <a:srcRect b="47600"/>
          <a:stretch/>
        </p:blipFill>
        <p:spPr>
          <a:xfrm>
            <a:off x="569580" y="4818389"/>
            <a:ext cx="4311872" cy="1563947"/>
          </a:xfrm>
          <a:prstGeom prst="rect">
            <a:avLst/>
          </a:prstGeom>
        </p:spPr>
      </p:pic>
    </p:spTree>
    <p:extLst>
      <p:ext uri="{BB962C8B-B14F-4D97-AF65-F5344CB8AC3E}">
        <p14:creationId xmlns:p14="http://schemas.microsoft.com/office/powerpoint/2010/main" val="1998607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221E7-C7B6-D311-6023-FB44F3497E5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187DECFF-F36B-E83E-F571-0B090D353E5A}"/>
              </a:ext>
            </a:extLst>
          </p:cNvPr>
          <p:cNvSpPr txBox="1"/>
          <p:nvPr/>
        </p:nvSpPr>
        <p:spPr>
          <a:xfrm>
            <a:off x="225929" y="234893"/>
            <a:ext cx="8422771" cy="584775"/>
          </a:xfrm>
          <a:prstGeom prst="rect">
            <a:avLst/>
          </a:prstGeom>
          <a:noFill/>
        </p:spPr>
        <p:txBody>
          <a:bodyPr wrap="square" rtlCol="0">
            <a:spAutoFit/>
          </a:bodyPr>
          <a:lstStyle/>
          <a:p>
            <a:r>
              <a:rPr lang="zh-CN" altLang="en-US" sz="3200" b="1" dirty="0">
                <a:solidFill>
                  <a:schemeClr val="accent3"/>
                </a:solidFill>
                <a:cs typeface="+mn-ea"/>
                <a:sym typeface="+mn-lt"/>
              </a:rPr>
              <a:t>大模型</a:t>
            </a:r>
            <a:r>
              <a:rPr lang="en-US" altLang="zh-CN" sz="3200" b="1" dirty="0">
                <a:solidFill>
                  <a:schemeClr val="accent3"/>
                </a:solidFill>
                <a:cs typeface="+mn-ea"/>
                <a:sym typeface="+mn-lt"/>
              </a:rPr>
              <a:t>OCR</a:t>
            </a:r>
            <a:r>
              <a:rPr lang="zh-CN" altLang="en-US" sz="3200" b="1" dirty="0">
                <a:solidFill>
                  <a:schemeClr val="accent3"/>
                </a:solidFill>
                <a:cs typeface="+mn-ea"/>
                <a:sym typeface="+mn-lt"/>
              </a:rPr>
              <a:t>（</a:t>
            </a:r>
            <a:r>
              <a:rPr lang="en-US" altLang="zh-CN" sz="3200" b="1" dirty="0">
                <a:solidFill>
                  <a:schemeClr val="accent3"/>
                </a:solidFill>
                <a:cs typeface="+mn-ea"/>
                <a:sym typeface="+mn-lt"/>
              </a:rPr>
              <a:t> GPT-4O </a:t>
            </a:r>
            <a:r>
              <a:rPr lang="zh-CN" altLang="en-US" sz="3200" b="1" dirty="0">
                <a:solidFill>
                  <a:schemeClr val="accent3"/>
                </a:solidFill>
                <a:cs typeface="+mn-ea"/>
                <a:sym typeface="+mn-lt"/>
              </a:rPr>
              <a:t>）</a:t>
            </a:r>
            <a:r>
              <a:rPr lang="en-US" altLang="zh-CN" sz="3200" b="1" dirty="0">
                <a:solidFill>
                  <a:schemeClr val="accent3"/>
                </a:solidFill>
                <a:cs typeface="+mn-ea"/>
                <a:sym typeface="+mn-lt"/>
              </a:rPr>
              <a:t>-</a:t>
            </a:r>
            <a:r>
              <a:rPr lang="zh-CN" altLang="en-US" sz="3200" b="1" dirty="0">
                <a:solidFill>
                  <a:schemeClr val="accent3"/>
                </a:solidFill>
                <a:cs typeface="+mn-ea"/>
                <a:sym typeface="+mn-lt"/>
              </a:rPr>
              <a:t>电表</a:t>
            </a:r>
          </a:p>
        </p:txBody>
      </p:sp>
      <p:sp>
        <p:nvSpPr>
          <p:cNvPr id="3" name="矩形 2">
            <a:extLst>
              <a:ext uri="{FF2B5EF4-FFF2-40B4-BE49-F238E27FC236}">
                <a16:creationId xmlns:a16="http://schemas.microsoft.com/office/drawing/2014/main" id="{AE3F0270-5D55-B525-138A-4FD78503D101}"/>
              </a:ext>
            </a:extLst>
          </p:cNvPr>
          <p:cNvSpPr/>
          <p:nvPr/>
        </p:nvSpPr>
        <p:spPr>
          <a:xfrm>
            <a:off x="0" y="234893"/>
            <a:ext cx="161366" cy="58477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CECF22C3-33DE-5CDA-6A2C-D14BD218B7D6}"/>
              </a:ext>
            </a:extLst>
          </p:cNvPr>
          <p:cNvSpPr txBox="1"/>
          <p:nvPr/>
        </p:nvSpPr>
        <p:spPr>
          <a:xfrm>
            <a:off x="414669" y="1106914"/>
            <a:ext cx="9444800" cy="369332"/>
          </a:xfrm>
          <a:prstGeom prst="rect">
            <a:avLst/>
          </a:prstGeom>
          <a:noFill/>
        </p:spPr>
        <p:txBody>
          <a:bodyPr wrap="square">
            <a:spAutoFit/>
          </a:bodyPr>
          <a:lstStyle/>
          <a:p>
            <a:r>
              <a:rPr lang="zh-CN" altLang="en-US" dirty="0"/>
              <a:t>这是一张单相电子式电能表的正面图片，以下是图中可以识别的所有主要文本内容：</a:t>
            </a:r>
          </a:p>
        </p:txBody>
      </p:sp>
      <p:pic>
        <p:nvPicPr>
          <p:cNvPr id="6" name="图片 5">
            <a:extLst>
              <a:ext uri="{FF2B5EF4-FFF2-40B4-BE49-F238E27FC236}">
                <a16:creationId xmlns:a16="http://schemas.microsoft.com/office/drawing/2014/main" id="{A5C02BDE-D058-042A-FDA6-074E6CB0D4A1}"/>
              </a:ext>
            </a:extLst>
          </p:cNvPr>
          <p:cNvPicPr>
            <a:picLocks noChangeAspect="1"/>
          </p:cNvPicPr>
          <p:nvPr/>
        </p:nvPicPr>
        <p:blipFill>
          <a:blip r:embed="rId2"/>
          <a:stretch>
            <a:fillRect/>
          </a:stretch>
        </p:blipFill>
        <p:spPr>
          <a:xfrm>
            <a:off x="763044" y="1853704"/>
            <a:ext cx="2457576" cy="2044805"/>
          </a:xfrm>
          <a:prstGeom prst="rect">
            <a:avLst/>
          </a:prstGeom>
        </p:spPr>
      </p:pic>
      <p:pic>
        <p:nvPicPr>
          <p:cNvPr id="10" name="图片 9">
            <a:extLst>
              <a:ext uri="{FF2B5EF4-FFF2-40B4-BE49-F238E27FC236}">
                <a16:creationId xmlns:a16="http://schemas.microsoft.com/office/drawing/2014/main" id="{8C96B478-DD83-0F58-C0D5-3777DCD87A44}"/>
              </a:ext>
            </a:extLst>
          </p:cNvPr>
          <p:cNvPicPr>
            <a:picLocks noChangeAspect="1"/>
          </p:cNvPicPr>
          <p:nvPr/>
        </p:nvPicPr>
        <p:blipFill>
          <a:blip r:embed="rId3"/>
          <a:stretch>
            <a:fillRect/>
          </a:stretch>
        </p:blipFill>
        <p:spPr>
          <a:xfrm>
            <a:off x="763044" y="4346540"/>
            <a:ext cx="2838596" cy="1333569"/>
          </a:xfrm>
          <a:prstGeom prst="rect">
            <a:avLst/>
          </a:prstGeom>
        </p:spPr>
      </p:pic>
      <p:pic>
        <p:nvPicPr>
          <p:cNvPr id="14" name="图片 13">
            <a:extLst>
              <a:ext uri="{FF2B5EF4-FFF2-40B4-BE49-F238E27FC236}">
                <a16:creationId xmlns:a16="http://schemas.microsoft.com/office/drawing/2014/main" id="{479BA1F1-2712-E8E5-40C1-5B5292020AA7}"/>
              </a:ext>
            </a:extLst>
          </p:cNvPr>
          <p:cNvPicPr>
            <a:picLocks noChangeAspect="1"/>
          </p:cNvPicPr>
          <p:nvPr/>
        </p:nvPicPr>
        <p:blipFill>
          <a:blip r:embed="rId4"/>
          <a:stretch>
            <a:fillRect/>
          </a:stretch>
        </p:blipFill>
        <p:spPr>
          <a:xfrm>
            <a:off x="4081916" y="1853704"/>
            <a:ext cx="1943200" cy="1403422"/>
          </a:xfrm>
          <a:prstGeom prst="rect">
            <a:avLst/>
          </a:prstGeom>
        </p:spPr>
      </p:pic>
      <p:pic>
        <p:nvPicPr>
          <p:cNvPr id="17" name="图片 16">
            <a:extLst>
              <a:ext uri="{FF2B5EF4-FFF2-40B4-BE49-F238E27FC236}">
                <a16:creationId xmlns:a16="http://schemas.microsoft.com/office/drawing/2014/main" id="{AB4191B5-6F91-BF8C-19F7-97F8C4BE2607}"/>
              </a:ext>
            </a:extLst>
          </p:cNvPr>
          <p:cNvPicPr>
            <a:picLocks noChangeAspect="1"/>
          </p:cNvPicPr>
          <p:nvPr/>
        </p:nvPicPr>
        <p:blipFill>
          <a:blip r:embed="rId5"/>
          <a:stretch>
            <a:fillRect/>
          </a:stretch>
        </p:blipFill>
        <p:spPr>
          <a:xfrm>
            <a:off x="4081916" y="4346540"/>
            <a:ext cx="1689187" cy="698536"/>
          </a:xfrm>
          <a:prstGeom prst="rect">
            <a:avLst/>
          </a:prstGeom>
        </p:spPr>
      </p:pic>
      <p:pic>
        <p:nvPicPr>
          <p:cNvPr id="20" name="图片 19" descr="机器上有数字&#10;&#10;AI 生成的内容可能不正确。">
            <a:extLst>
              <a:ext uri="{FF2B5EF4-FFF2-40B4-BE49-F238E27FC236}">
                <a16:creationId xmlns:a16="http://schemas.microsoft.com/office/drawing/2014/main" id="{7C21E0F5-3F1E-3F25-7C45-FB6B2E538A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3308" y="2714823"/>
            <a:ext cx="3879112" cy="3879112"/>
          </a:xfrm>
          <a:prstGeom prst="rect">
            <a:avLst/>
          </a:prstGeom>
        </p:spPr>
      </p:pic>
    </p:spTree>
    <p:extLst>
      <p:ext uri="{BB962C8B-B14F-4D97-AF65-F5344CB8AC3E}">
        <p14:creationId xmlns:p14="http://schemas.microsoft.com/office/powerpoint/2010/main" val="2868908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E1512-E96F-D3CF-07E5-E05A0286992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41C9334-5553-2D01-28D4-B4876E230367}"/>
              </a:ext>
            </a:extLst>
          </p:cNvPr>
          <p:cNvSpPr txBox="1"/>
          <p:nvPr/>
        </p:nvSpPr>
        <p:spPr>
          <a:xfrm>
            <a:off x="225929" y="234893"/>
            <a:ext cx="5870071" cy="584775"/>
          </a:xfrm>
          <a:prstGeom prst="rect">
            <a:avLst/>
          </a:prstGeom>
          <a:noFill/>
        </p:spPr>
        <p:txBody>
          <a:bodyPr wrap="square" rtlCol="0">
            <a:spAutoFit/>
          </a:bodyPr>
          <a:lstStyle/>
          <a:p>
            <a:r>
              <a:rPr lang="zh-CN" altLang="en-US" sz="3200" b="1" dirty="0">
                <a:solidFill>
                  <a:schemeClr val="accent3"/>
                </a:solidFill>
                <a:cs typeface="+mn-ea"/>
                <a:sym typeface="+mn-lt"/>
              </a:rPr>
              <a:t>开源</a:t>
            </a:r>
            <a:r>
              <a:rPr lang="en-US" altLang="zh-CN" sz="3200" b="1" dirty="0">
                <a:solidFill>
                  <a:schemeClr val="accent3"/>
                </a:solidFill>
                <a:cs typeface="+mn-ea"/>
                <a:sym typeface="+mn-lt"/>
              </a:rPr>
              <a:t>OCR</a:t>
            </a:r>
            <a:r>
              <a:rPr lang="zh-CN" altLang="en-US" sz="3200" b="1" dirty="0">
                <a:solidFill>
                  <a:schemeClr val="accent3"/>
                </a:solidFill>
                <a:cs typeface="+mn-ea"/>
                <a:sym typeface="+mn-lt"/>
              </a:rPr>
              <a:t>（</a:t>
            </a:r>
            <a:r>
              <a:rPr lang="en-US" altLang="zh-CN" sz="3200" b="1" dirty="0">
                <a:solidFill>
                  <a:schemeClr val="accent3"/>
                </a:solidFill>
                <a:cs typeface="+mn-ea"/>
                <a:sym typeface="+mn-lt"/>
              </a:rPr>
              <a:t> </a:t>
            </a:r>
            <a:r>
              <a:rPr lang="en-US" altLang="zh-CN" sz="3200" b="1" dirty="0" err="1">
                <a:solidFill>
                  <a:schemeClr val="accent3"/>
                </a:solidFill>
                <a:cs typeface="+mn-ea"/>
                <a:sym typeface="+mn-lt"/>
              </a:rPr>
              <a:t>PaddleOCR</a:t>
            </a:r>
            <a:r>
              <a:rPr lang="en-US" altLang="zh-CN" sz="3200" b="1" dirty="0">
                <a:solidFill>
                  <a:schemeClr val="accent3"/>
                </a:solidFill>
                <a:cs typeface="+mn-ea"/>
                <a:sym typeface="+mn-lt"/>
              </a:rPr>
              <a:t> </a:t>
            </a:r>
            <a:r>
              <a:rPr lang="zh-CN" altLang="en-US" sz="3200" b="1" dirty="0">
                <a:solidFill>
                  <a:schemeClr val="accent3"/>
                </a:solidFill>
                <a:cs typeface="+mn-ea"/>
                <a:sym typeface="+mn-lt"/>
              </a:rPr>
              <a:t>）</a:t>
            </a:r>
          </a:p>
        </p:txBody>
      </p:sp>
      <p:sp>
        <p:nvSpPr>
          <p:cNvPr id="3" name="矩形 2">
            <a:extLst>
              <a:ext uri="{FF2B5EF4-FFF2-40B4-BE49-F238E27FC236}">
                <a16:creationId xmlns:a16="http://schemas.microsoft.com/office/drawing/2014/main" id="{EBA431B0-FA83-F345-6CDC-B7B7EBC408A4}"/>
              </a:ext>
            </a:extLst>
          </p:cNvPr>
          <p:cNvSpPr/>
          <p:nvPr/>
        </p:nvSpPr>
        <p:spPr>
          <a:xfrm>
            <a:off x="0" y="234893"/>
            <a:ext cx="161366" cy="58477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a:extLst>
              <a:ext uri="{FF2B5EF4-FFF2-40B4-BE49-F238E27FC236}">
                <a16:creationId xmlns:a16="http://schemas.microsoft.com/office/drawing/2014/main" id="{49144695-4A59-8ED8-944D-5C5EC67BB51C}"/>
              </a:ext>
            </a:extLst>
          </p:cNvPr>
          <p:cNvSpPr txBox="1"/>
          <p:nvPr/>
        </p:nvSpPr>
        <p:spPr>
          <a:xfrm>
            <a:off x="118761" y="1006481"/>
            <a:ext cx="11954479" cy="873957"/>
          </a:xfrm>
          <a:prstGeom prst="rect">
            <a:avLst/>
          </a:prstGeom>
          <a:noFill/>
        </p:spPr>
        <p:txBody>
          <a:bodyPr wrap="square" rtlCol="0">
            <a:spAutoFit/>
          </a:bodyPr>
          <a:lstStyle/>
          <a:p>
            <a:pPr>
              <a:lnSpc>
                <a:spcPct val="150000"/>
              </a:lnSpc>
            </a:pPr>
            <a:r>
              <a:rPr lang="en-US" altLang="zh-CN" dirty="0" err="1"/>
              <a:t>PaddleOCR</a:t>
            </a:r>
            <a:r>
              <a:rPr lang="en-US" altLang="zh-CN" dirty="0"/>
              <a:t> </a:t>
            </a:r>
            <a:r>
              <a:rPr lang="zh-CN" altLang="en-US" dirty="0"/>
              <a:t>是一个百度开源的 </a:t>
            </a:r>
            <a:r>
              <a:rPr lang="en-US" altLang="zh-CN" dirty="0"/>
              <a:t>OCR </a:t>
            </a:r>
            <a:r>
              <a:rPr lang="zh-CN" altLang="en-US" dirty="0"/>
              <a:t>工具集，它是一个两阶段的</a:t>
            </a:r>
            <a:r>
              <a:rPr lang="en-US" altLang="zh-CN" dirty="0"/>
              <a:t>OCR</a:t>
            </a:r>
            <a:r>
              <a:rPr lang="zh-CN" altLang="en-US" dirty="0"/>
              <a:t>系统，其中文本检测算法选用</a:t>
            </a:r>
            <a:r>
              <a:rPr lang="en-US" altLang="zh-CN" dirty="0"/>
              <a:t>DB</a:t>
            </a:r>
            <a:r>
              <a:rPr lang="zh-CN" altLang="en-US" dirty="0"/>
              <a:t>，文本识别算法选用 </a:t>
            </a:r>
            <a:r>
              <a:rPr lang="en-US" altLang="zh-CN" dirty="0"/>
              <a:t>CRNN</a:t>
            </a:r>
            <a:r>
              <a:rPr lang="zh-CN" altLang="en-US" dirty="0"/>
              <a:t>，支持中文、英文和多语言模型，含丰富的文本检测、文本识别以及端到端算法。</a:t>
            </a:r>
          </a:p>
        </p:txBody>
      </p:sp>
      <p:pic>
        <p:nvPicPr>
          <p:cNvPr id="1026" name="Picture 2">
            <a:extLst>
              <a:ext uri="{FF2B5EF4-FFF2-40B4-BE49-F238E27FC236}">
                <a16:creationId xmlns:a16="http://schemas.microsoft.com/office/drawing/2014/main" id="{7987483A-EA2F-D7FB-E08B-86AD35F97F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785" r="17575"/>
          <a:stretch/>
        </p:blipFill>
        <p:spPr bwMode="auto">
          <a:xfrm>
            <a:off x="1472259" y="2067251"/>
            <a:ext cx="9247482" cy="36838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9091DFD-6A25-C4CC-A4B1-3F8E8314E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2658" y="265697"/>
            <a:ext cx="1893413" cy="55397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A467A6AD-DE39-3C59-7243-12CCACC863DF}"/>
              </a:ext>
            </a:extLst>
          </p:cNvPr>
          <p:cNvSpPr txBox="1"/>
          <p:nvPr/>
        </p:nvSpPr>
        <p:spPr>
          <a:xfrm>
            <a:off x="310490" y="5774712"/>
            <a:ext cx="11571020" cy="98821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zh-CN" sz="1000" dirty="0">
                <a:solidFill>
                  <a:schemeClr val="tx1">
                    <a:lumMod val="50000"/>
                    <a:lumOff val="50000"/>
                  </a:schemeClr>
                </a:solidFill>
              </a:rPr>
              <a:t>DB</a:t>
            </a:r>
            <a:r>
              <a:rPr lang="zh-CN" altLang="en-US" sz="1000" dirty="0">
                <a:solidFill>
                  <a:schemeClr val="tx1">
                    <a:lumMod val="50000"/>
                    <a:lumOff val="50000"/>
                  </a:schemeClr>
                </a:solidFill>
              </a:rPr>
              <a:t>是一种基于分割的文本检测算法。在各种文本检测算法中，基于分割的检测算法可以更好地处理弯曲等不规则形状文本，因此往往能取得更好的检测效果。</a:t>
            </a:r>
            <a:endParaRPr lang="en-US" altLang="zh-CN" sz="1000" dirty="0">
              <a:solidFill>
                <a:schemeClr val="tx1">
                  <a:lumMod val="50000"/>
                  <a:lumOff val="50000"/>
                </a:schemeClr>
              </a:solidFill>
            </a:endParaRPr>
          </a:p>
          <a:p>
            <a:pPr marL="171450" indent="-171450">
              <a:lnSpc>
                <a:spcPct val="150000"/>
              </a:lnSpc>
              <a:buFont typeface="Arial" panose="020B0604020202020204" pitchFamily="34" charset="0"/>
              <a:buChar char="•"/>
            </a:pPr>
            <a:r>
              <a:rPr lang="en-US" altLang="zh-CN" sz="1000" dirty="0">
                <a:solidFill>
                  <a:schemeClr val="tx1">
                    <a:lumMod val="50000"/>
                    <a:lumOff val="50000"/>
                  </a:schemeClr>
                </a:solidFill>
              </a:rPr>
              <a:t>CRNN</a:t>
            </a:r>
            <a:r>
              <a:rPr lang="zh-CN" altLang="en-US" sz="1000" dirty="0">
                <a:solidFill>
                  <a:schemeClr val="tx1">
                    <a:lumMod val="50000"/>
                    <a:lumOff val="50000"/>
                  </a:schemeClr>
                </a:solidFill>
              </a:rPr>
              <a:t>（</a:t>
            </a:r>
            <a:r>
              <a:rPr lang="en-US" altLang="zh-CN" sz="1000" dirty="0">
                <a:solidFill>
                  <a:schemeClr val="tx1">
                    <a:lumMod val="50000"/>
                    <a:lumOff val="50000"/>
                  </a:schemeClr>
                </a:solidFill>
              </a:rPr>
              <a:t>Convolutional Recurrent Neural Network</a:t>
            </a:r>
            <a:r>
              <a:rPr lang="zh-CN" altLang="en-US" sz="1000" dirty="0">
                <a:solidFill>
                  <a:schemeClr val="tx1">
                    <a:lumMod val="50000"/>
                    <a:lumOff val="50000"/>
                  </a:schemeClr>
                </a:solidFill>
              </a:rPr>
              <a:t>）即卷积递归神经网络，是</a:t>
            </a:r>
            <a:r>
              <a:rPr lang="en-US" altLang="zh-CN" sz="1000" dirty="0">
                <a:solidFill>
                  <a:schemeClr val="tx1">
                    <a:lumMod val="50000"/>
                    <a:lumOff val="50000"/>
                  </a:schemeClr>
                </a:solidFill>
              </a:rPr>
              <a:t>DCNN</a:t>
            </a:r>
            <a:r>
              <a:rPr lang="zh-CN" altLang="en-US" sz="1000" dirty="0">
                <a:solidFill>
                  <a:schemeClr val="tx1">
                    <a:lumMod val="50000"/>
                    <a:lumOff val="50000"/>
                  </a:schemeClr>
                </a:solidFill>
              </a:rPr>
              <a:t>和</a:t>
            </a:r>
            <a:r>
              <a:rPr lang="en-US" altLang="zh-CN" sz="1000" dirty="0">
                <a:solidFill>
                  <a:schemeClr val="tx1">
                    <a:lumMod val="50000"/>
                    <a:lumOff val="50000"/>
                  </a:schemeClr>
                </a:solidFill>
              </a:rPr>
              <a:t>RNN</a:t>
            </a:r>
            <a:r>
              <a:rPr lang="zh-CN" altLang="en-US" sz="1000" dirty="0">
                <a:solidFill>
                  <a:schemeClr val="tx1">
                    <a:lumMod val="50000"/>
                    <a:lumOff val="50000"/>
                  </a:schemeClr>
                </a:solidFill>
              </a:rPr>
              <a:t>的组合，专门用于识别图像中的序列式对象。与</a:t>
            </a:r>
            <a:r>
              <a:rPr lang="en-US" altLang="zh-CN" sz="1000" dirty="0">
                <a:solidFill>
                  <a:schemeClr val="tx1">
                    <a:lumMod val="50000"/>
                    <a:lumOff val="50000"/>
                  </a:schemeClr>
                </a:solidFill>
              </a:rPr>
              <a:t>CTC loss</a:t>
            </a:r>
            <a:r>
              <a:rPr lang="zh-CN" altLang="en-US" sz="1000" dirty="0">
                <a:solidFill>
                  <a:schemeClr val="tx1">
                    <a:lumMod val="50000"/>
                    <a:lumOff val="50000"/>
                  </a:schemeClr>
                </a:solidFill>
              </a:rPr>
              <a:t>配合使用，进行文字识别，可以直接从文本词级或行级的标注中学习，不需要详细的字符级的标注。</a:t>
            </a:r>
            <a:endParaRPr lang="en-US" altLang="zh-CN" sz="1000" dirty="0">
              <a:solidFill>
                <a:schemeClr val="tx1">
                  <a:lumMod val="50000"/>
                  <a:lumOff val="50000"/>
                </a:schemeClr>
              </a:solidFill>
            </a:endParaRPr>
          </a:p>
          <a:p>
            <a:pPr marL="171450" indent="-171450">
              <a:lnSpc>
                <a:spcPct val="150000"/>
              </a:lnSpc>
              <a:buFont typeface="Arial" panose="020B0604020202020204" pitchFamily="34" charset="0"/>
              <a:buChar char="•"/>
            </a:pPr>
            <a:r>
              <a:rPr lang="zh-CN" altLang="en-US" sz="1000" dirty="0">
                <a:solidFill>
                  <a:schemeClr val="tx1">
                    <a:lumMod val="50000"/>
                    <a:lumOff val="50000"/>
                  </a:schemeClr>
                </a:solidFill>
              </a:rPr>
              <a:t>前沿算法概览：</a:t>
            </a:r>
            <a:r>
              <a:rPr lang="en-US" altLang="zh-CN" sz="1000" dirty="0">
                <a:solidFill>
                  <a:schemeClr val="tx1">
                    <a:lumMod val="50000"/>
                    <a:lumOff val="50000"/>
                  </a:schemeClr>
                </a:solidFill>
              </a:rPr>
              <a:t>https://paddlepaddle.github.io/PaddleOCR/latest/algorithm/overview.html</a:t>
            </a:r>
            <a:endParaRPr lang="zh-CN" altLang="en-US" sz="1000" dirty="0">
              <a:solidFill>
                <a:schemeClr val="tx1">
                  <a:lumMod val="50000"/>
                  <a:lumOff val="50000"/>
                </a:schemeClr>
              </a:solidFill>
            </a:endParaRPr>
          </a:p>
        </p:txBody>
      </p:sp>
    </p:spTree>
    <p:extLst>
      <p:ext uri="{BB962C8B-B14F-4D97-AF65-F5344CB8AC3E}">
        <p14:creationId xmlns:p14="http://schemas.microsoft.com/office/powerpoint/2010/main" val="3970544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C87BCC5-203C-C06F-1CB3-48A516E56043}"/>
              </a:ext>
            </a:extLst>
          </p:cNvPr>
          <p:cNvSpPr txBox="1"/>
          <p:nvPr/>
        </p:nvSpPr>
        <p:spPr>
          <a:xfrm>
            <a:off x="225931" y="234893"/>
            <a:ext cx="2450034" cy="584775"/>
          </a:xfrm>
          <a:prstGeom prst="rect">
            <a:avLst/>
          </a:prstGeom>
          <a:noFill/>
        </p:spPr>
        <p:txBody>
          <a:bodyPr wrap="square" rtlCol="0">
            <a:spAutoFit/>
          </a:bodyPr>
          <a:lstStyle/>
          <a:p>
            <a:r>
              <a:rPr lang="zh-CN" altLang="en-US" sz="3200" b="1" dirty="0">
                <a:solidFill>
                  <a:schemeClr val="accent3"/>
                </a:solidFill>
                <a:cs typeface="+mn-ea"/>
                <a:sym typeface="+mn-lt"/>
              </a:rPr>
              <a:t>目录</a:t>
            </a:r>
          </a:p>
        </p:txBody>
      </p:sp>
      <p:sp>
        <p:nvSpPr>
          <p:cNvPr id="4" name="矩形 3">
            <a:extLst>
              <a:ext uri="{FF2B5EF4-FFF2-40B4-BE49-F238E27FC236}">
                <a16:creationId xmlns:a16="http://schemas.microsoft.com/office/drawing/2014/main" id="{32D37720-2FF6-5F10-0870-69CE62EC8FB2}"/>
              </a:ext>
            </a:extLst>
          </p:cNvPr>
          <p:cNvSpPr/>
          <p:nvPr/>
        </p:nvSpPr>
        <p:spPr>
          <a:xfrm>
            <a:off x="0" y="234893"/>
            <a:ext cx="161366" cy="58477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E29A0B6C-B7A8-303C-BE84-75BB0F0A7B08}"/>
              </a:ext>
            </a:extLst>
          </p:cNvPr>
          <p:cNvSpPr txBox="1"/>
          <p:nvPr/>
        </p:nvSpPr>
        <p:spPr>
          <a:xfrm>
            <a:off x="1062178" y="2126163"/>
            <a:ext cx="7177047" cy="2796407"/>
          </a:xfrm>
          <a:prstGeom prst="rect">
            <a:avLst/>
          </a:prstGeom>
          <a:noFill/>
        </p:spPr>
        <p:txBody>
          <a:bodyPr wrap="square" rtlCol="0">
            <a:spAutoFit/>
          </a:bodyPr>
          <a:lstStyle/>
          <a:p>
            <a:pPr marL="342900" indent="-342900">
              <a:lnSpc>
                <a:spcPct val="150000"/>
              </a:lnSpc>
              <a:buFont typeface="+mj-lt"/>
              <a:buAutoNum type="arabicPeriod"/>
            </a:pPr>
            <a:r>
              <a:rPr lang="en-US" altLang="zh-CN" sz="2400" dirty="0">
                <a:solidFill>
                  <a:schemeClr val="accent3"/>
                </a:solidFill>
              </a:rPr>
              <a:t>OCR</a:t>
            </a:r>
            <a:r>
              <a:rPr lang="zh-CN" altLang="en-US" sz="2400" dirty="0">
                <a:solidFill>
                  <a:schemeClr val="accent3"/>
                </a:solidFill>
              </a:rPr>
              <a:t> 简要介绍</a:t>
            </a:r>
            <a:endParaRPr lang="en-US" altLang="zh-CN" sz="2400" dirty="0">
              <a:solidFill>
                <a:schemeClr val="accent3"/>
              </a:solidFill>
            </a:endParaRPr>
          </a:p>
          <a:p>
            <a:pPr marL="342900" indent="-342900">
              <a:lnSpc>
                <a:spcPct val="150000"/>
              </a:lnSpc>
              <a:buFont typeface="+mj-lt"/>
              <a:buAutoNum type="arabicPeriod"/>
            </a:pPr>
            <a:r>
              <a:rPr lang="zh-CN" altLang="en-US" sz="2400" dirty="0">
                <a:solidFill>
                  <a:schemeClr val="accent3"/>
                </a:solidFill>
              </a:rPr>
              <a:t>云厂商 </a:t>
            </a:r>
            <a:r>
              <a:rPr lang="en-US" altLang="zh-CN" sz="2400" dirty="0">
                <a:solidFill>
                  <a:schemeClr val="accent3"/>
                </a:solidFill>
              </a:rPr>
              <a:t>OCR </a:t>
            </a:r>
            <a:r>
              <a:rPr lang="zh-CN" altLang="en-US" sz="2400" dirty="0">
                <a:solidFill>
                  <a:schemeClr val="accent3"/>
                </a:solidFill>
              </a:rPr>
              <a:t>效果对比</a:t>
            </a:r>
            <a:endParaRPr lang="en-US" altLang="zh-CN" sz="2400" dirty="0">
              <a:solidFill>
                <a:schemeClr val="accent3"/>
              </a:solidFill>
            </a:endParaRPr>
          </a:p>
          <a:p>
            <a:pPr marL="342900" indent="-342900">
              <a:lnSpc>
                <a:spcPct val="150000"/>
              </a:lnSpc>
              <a:buFont typeface="+mj-lt"/>
              <a:buAutoNum type="arabicPeriod"/>
            </a:pPr>
            <a:r>
              <a:rPr lang="zh-CN" altLang="en-US" sz="2400" dirty="0">
                <a:solidFill>
                  <a:schemeClr val="accent3"/>
                </a:solidFill>
              </a:rPr>
              <a:t>大模型 </a:t>
            </a:r>
            <a:r>
              <a:rPr lang="en-US" altLang="zh-CN" sz="2400" dirty="0">
                <a:solidFill>
                  <a:schemeClr val="accent3"/>
                </a:solidFill>
              </a:rPr>
              <a:t>OCR </a:t>
            </a:r>
            <a:r>
              <a:rPr lang="zh-CN" altLang="en-US" sz="2400" dirty="0">
                <a:solidFill>
                  <a:schemeClr val="accent3"/>
                </a:solidFill>
              </a:rPr>
              <a:t>效果对比</a:t>
            </a:r>
            <a:endParaRPr lang="en-US" altLang="zh-CN" sz="2400" dirty="0">
              <a:solidFill>
                <a:schemeClr val="accent3"/>
              </a:solidFill>
            </a:endParaRPr>
          </a:p>
          <a:p>
            <a:pPr marL="342900" indent="-342900">
              <a:lnSpc>
                <a:spcPct val="150000"/>
              </a:lnSpc>
              <a:buFont typeface="+mj-lt"/>
              <a:buAutoNum type="arabicPeriod"/>
            </a:pPr>
            <a:r>
              <a:rPr lang="zh-CN" altLang="en-US" sz="2400" dirty="0">
                <a:solidFill>
                  <a:schemeClr val="accent3"/>
                </a:solidFill>
              </a:rPr>
              <a:t>开源  </a:t>
            </a:r>
            <a:r>
              <a:rPr lang="en-US" altLang="zh-CN" sz="2400" dirty="0">
                <a:solidFill>
                  <a:schemeClr val="accent3"/>
                </a:solidFill>
              </a:rPr>
              <a:t>OCR</a:t>
            </a:r>
            <a:r>
              <a:rPr lang="zh-CN" altLang="en-US" sz="2400" dirty="0">
                <a:solidFill>
                  <a:schemeClr val="accent3"/>
                </a:solidFill>
              </a:rPr>
              <a:t>（ </a:t>
            </a:r>
            <a:r>
              <a:rPr lang="en-US" altLang="zh-CN" sz="2400" dirty="0" err="1">
                <a:solidFill>
                  <a:schemeClr val="accent3"/>
                </a:solidFill>
              </a:rPr>
              <a:t>PaddleOCR</a:t>
            </a:r>
            <a:r>
              <a:rPr lang="en-US" altLang="zh-CN" sz="2400" dirty="0">
                <a:solidFill>
                  <a:schemeClr val="accent3"/>
                </a:solidFill>
              </a:rPr>
              <a:t> </a:t>
            </a:r>
            <a:r>
              <a:rPr lang="zh-CN" altLang="en-US" sz="2400" dirty="0">
                <a:solidFill>
                  <a:schemeClr val="accent3"/>
                </a:solidFill>
              </a:rPr>
              <a:t>）介绍及简单使用</a:t>
            </a:r>
            <a:endParaRPr lang="en-US" altLang="zh-CN" sz="2400" dirty="0">
              <a:solidFill>
                <a:schemeClr val="accent3"/>
              </a:solidFill>
            </a:endParaRPr>
          </a:p>
          <a:p>
            <a:pPr marL="342900" indent="-342900">
              <a:lnSpc>
                <a:spcPct val="150000"/>
              </a:lnSpc>
              <a:buFont typeface="+mj-lt"/>
              <a:buAutoNum type="arabicPeriod"/>
            </a:pPr>
            <a:r>
              <a:rPr lang="zh-CN" altLang="en-US" sz="2400" dirty="0">
                <a:solidFill>
                  <a:schemeClr val="accent3"/>
                </a:solidFill>
              </a:rPr>
              <a:t>总结</a:t>
            </a:r>
            <a:endParaRPr lang="en-US" altLang="zh-CN" sz="2400" dirty="0">
              <a:solidFill>
                <a:schemeClr val="accent3"/>
              </a:solidFill>
            </a:endParaRPr>
          </a:p>
        </p:txBody>
      </p:sp>
    </p:spTree>
    <p:extLst>
      <p:ext uri="{BB962C8B-B14F-4D97-AF65-F5344CB8AC3E}">
        <p14:creationId xmlns:p14="http://schemas.microsoft.com/office/powerpoint/2010/main" val="2512309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DC97E-2ACF-CC73-C013-FCDE1ACE0DEE}"/>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D090511-EC30-58D3-EB9D-F541A0BF2C26}"/>
              </a:ext>
            </a:extLst>
          </p:cNvPr>
          <p:cNvSpPr txBox="1"/>
          <p:nvPr/>
        </p:nvSpPr>
        <p:spPr>
          <a:xfrm>
            <a:off x="225929" y="234893"/>
            <a:ext cx="8465684" cy="584775"/>
          </a:xfrm>
          <a:prstGeom prst="rect">
            <a:avLst/>
          </a:prstGeom>
          <a:noFill/>
        </p:spPr>
        <p:txBody>
          <a:bodyPr wrap="square" rtlCol="0">
            <a:spAutoFit/>
          </a:bodyPr>
          <a:lstStyle/>
          <a:p>
            <a:r>
              <a:rPr lang="zh-CN" altLang="en-US" sz="3200" b="1" dirty="0">
                <a:solidFill>
                  <a:schemeClr val="accent3"/>
                </a:solidFill>
                <a:cs typeface="+mn-ea"/>
                <a:sym typeface="+mn-lt"/>
              </a:rPr>
              <a:t>开源</a:t>
            </a:r>
            <a:r>
              <a:rPr lang="en-US" altLang="zh-CN" sz="3200" b="1" dirty="0">
                <a:solidFill>
                  <a:schemeClr val="accent3"/>
                </a:solidFill>
                <a:cs typeface="+mn-ea"/>
                <a:sym typeface="+mn-lt"/>
              </a:rPr>
              <a:t>OCR</a:t>
            </a:r>
            <a:r>
              <a:rPr lang="zh-CN" altLang="en-US" sz="3200" b="1" dirty="0">
                <a:solidFill>
                  <a:schemeClr val="accent3"/>
                </a:solidFill>
                <a:cs typeface="+mn-ea"/>
                <a:sym typeface="+mn-lt"/>
              </a:rPr>
              <a:t>（</a:t>
            </a:r>
            <a:r>
              <a:rPr lang="en-US" altLang="zh-CN" sz="3200" b="1" dirty="0">
                <a:solidFill>
                  <a:schemeClr val="accent3"/>
                </a:solidFill>
                <a:cs typeface="+mn-ea"/>
                <a:sym typeface="+mn-lt"/>
              </a:rPr>
              <a:t> </a:t>
            </a:r>
            <a:r>
              <a:rPr lang="en-US" altLang="zh-CN" sz="3200" b="1" dirty="0" err="1">
                <a:solidFill>
                  <a:schemeClr val="accent3"/>
                </a:solidFill>
                <a:cs typeface="+mn-ea"/>
                <a:sym typeface="+mn-lt"/>
              </a:rPr>
              <a:t>PaddleOCR</a:t>
            </a:r>
            <a:r>
              <a:rPr lang="en-US" altLang="zh-CN" sz="3200" b="1" dirty="0">
                <a:solidFill>
                  <a:schemeClr val="accent3"/>
                </a:solidFill>
                <a:cs typeface="+mn-ea"/>
                <a:sym typeface="+mn-lt"/>
              </a:rPr>
              <a:t> </a:t>
            </a:r>
            <a:r>
              <a:rPr lang="zh-CN" altLang="en-US" sz="3200" b="1" dirty="0">
                <a:solidFill>
                  <a:schemeClr val="accent3"/>
                </a:solidFill>
                <a:cs typeface="+mn-ea"/>
                <a:sym typeface="+mn-lt"/>
              </a:rPr>
              <a:t>）</a:t>
            </a:r>
            <a:r>
              <a:rPr lang="en-US" altLang="zh-CN" sz="3200" b="1" dirty="0">
                <a:solidFill>
                  <a:schemeClr val="accent3"/>
                </a:solidFill>
                <a:cs typeface="+mn-ea"/>
                <a:sym typeface="+mn-lt"/>
              </a:rPr>
              <a:t>-</a:t>
            </a:r>
            <a:r>
              <a:rPr lang="zh-CN" altLang="en-US" sz="3200" b="1" dirty="0">
                <a:solidFill>
                  <a:schemeClr val="accent3"/>
                </a:solidFill>
                <a:cs typeface="+mn-ea"/>
                <a:sym typeface="+mn-lt"/>
              </a:rPr>
              <a:t>工作流程</a:t>
            </a:r>
          </a:p>
        </p:txBody>
      </p:sp>
      <p:sp>
        <p:nvSpPr>
          <p:cNvPr id="3" name="矩形 2">
            <a:extLst>
              <a:ext uri="{FF2B5EF4-FFF2-40B4-BE49-F238E27FC236}">
                <a16:creationId xmlns:a16="http://schemas.microsoft.com/office/drawing/2014/main" id="{C142F28A-79FF-5DA8-C416-D56F232F9B41}"/>
              </a:ext>
            </a:extLst>
          </p:cNvPr>
          <p:cNvSpPr/>
          <p:nvPr/>
        </p:nvSpPr>
        <p:spPr>
          <a:xfrm>
            <a:off x="0" y="234893"/>
            <a:ext cx="161366" cy="58477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28" name="Picture 4">
            <a:extLst>
              <a:ext uri="{FF2B5EF4-FFF2-40B4-BE49-F238E27FC236}">
                <a16:creationId xmlns:a16="http://schemas.microsoft.com/office/drawing/2014/main" id="{5D491EFC-D64C-7E75-56F6-45B588BE7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2658" y="265697"/>
            <a:ext cx="1893413" cy="55397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E9121E71-A09B-AF86-96CA-6CF0F706C5BD}"/>
              </a:ext>
            </a:extLst>
          </p:cNvPr>
          <p:cNvSpPr txBox="1"/>
          <p:nvPr/>
        </p:nvSpPr>
        <p:spPr>
          <a:xfrm>
            <a:off x="161366" y="1089781"/>
            <a:ext cx="11687333" cy="369332"/>
          </a:xfrm>
          <a:prstGeom prst="rect">
            <a:avLst/>
          </a:prstGeom>
          <a:noFill/>
        </p:spPr>
        <p:txBody>
          <a:bodyPr wrap="square">
            <a:spAutoFit/>
          </a:bodyPr>
          <a:lstStyle/>
          <a:p>
            <a:r>
              <a:rPr lang="zh-CN" altLang="en-US" dirty="0"/>
              <a:t>工作原理主要是通过预处理、特征提取、序列建模和后处理等步骤，将输入的图片转换为文本信息。具体流程如下：</a:t>
            </a:r>
            <a:endParaRPr lang="en-US" altLang="zh-CN" dirty="0"/>
          </a:p>
        </p:txBody>
      </p:sp>
      <p:sp>
        <p:nvSpPr>
          <p:cNvPr id="15" name="文本框 14">
            <a:extLst>
              <a:ext uri="{FF2B5EF4-FFF2-40B4-BE49-F238E27FC236}">
                <a16:creationId xmlns:a16="http://schemas.microsoft.com/office/drawing/2014/main" id="{2506EB39-EB48-E2CA-0042-27E318B02EC2}"/>
              </a:ext>
            </a:extLst>
          </p:cNvPr>
          <p:cNvSpPr txBox="1"/>
          <p:nvPr/>
        </p:nvSpPr>
        <p:spPr>
          <a:xfrm>
            <a:off x="732190" y="2762006"/>
            <a:ext cx="10727620" cy="1600438"/>
          </a:xfrm>
          <a:prstGeom prst="rect">
            <a:avLst/>
          </a:prstGeom>
          <a:noFill/>
        </p:spPr>
        <p:txBody>
          <a:bodyPr wrap="square">
            <a:spAutoFit/>
          </a:bodyPr>
          <a:lstStyle/>
          <a:p>
            <a:pPr marL="342900" indent="-342900">
              <a:buFont typeface="+mj-lt"/>
              <a:buAutoNum type="arabicPeriod"/>
            </a:pPr>
            <a:r>
              <a:rPr lang="zh-CN" altLang="en-US" sz="1400" dirty="0"/>
              <a:t>图片预处理：对输入的图片进行预处理，包括裁剪、缩放、灰度化等操作，将其转换为标准格式。</a:t>
            </a:r>
          </a:p>
          <a:p>
            <a:pPr marL="342900" indent="-342900">
              <a:buFont typeface="+mj-lt"/>
              <a:buAutoNum type="arabicPeriod"/>
            </a:pPr>
            <a:endParaRPr lang="zh-CN" altLang="en-US" sz="1400" dirty="0"/>
          </a:p>
          <a:p>
            <a:pPr marL="342900" indent="-342900">
              <a:buFont typeface="+mj-lt"/>
              <a:buAutoNum type="arabicPeriod"/>
            </a:pPr>
            <a:r>
              <a:rPr lang="zh-CN" altLang="en-US" sz="1400" dirty="0"/>
              <a:t>特征提取：使用卷积神经网络（</a:t>
            </a:r>
            <a:r>
              <a:rPr lang="en-US" altLang="zh-CN" sz="1400" dirty="0"/>
              <a:t>CNN</a:t>
            </a:r>
            <a:r>
              <a:rPr lang="zh-CN" altLang="en-US" sz="1400" dirty="0"/>
              <a:t>）对图片进行特征提取，得到文本区域的特征表示。</a:t>
            </a:r>
          </a:p>
          <a:p>
            <a:pPr marL="342900" indent="-342900">
              <a:buFont typeface="+mj-lt"/>
              <a:buAutoNum type="arabicPeriod"/>
            </a:pPr>
            <a:endParaRPr lang="zh-CN" altLang="en-US" sz="1400" dirty="0"/>
          </a:p>
          <a:p>
            <a:pPr marL="342900" indent="-342900">
              <a:buFont typeface="+mj-lt"/>
              <a:buAutoNum type="arabicPeriod"/>
            </a:pPr>
            <a:r>
              <a:rPr lang="zh-CN" altLang="en-US" sz="1400" dirty="0"/>
              <a:t>序列建模：使用循环神经网络（</a:t>
            </a:r>
            <a:r>
              <a:rPr lang="en-US" altLang="zh-CN" sz="1400" dirty="0"/>
              <a:t>RNN</a:t>
            </a:r>
            <a:r>
              <a:rPr lang="zh-CN" altLang="en-US" sz="1400" dirty="0"/>
              <a:t>）对文本特征进行序列建模，得到每个字符的概率分布。</a:t>
            </a:r>
          </a:p>
          <a:p>
            <a:pPr marL="342900" indent="-342900">
              <a:buFont typeface="+mj-lt"/>
              <a:buAutoNum type="arabicPeriod"/>
            </a:pPr>
            <a:endParaRPr lang="zh-CN" altLang="en-US" sz="1400" dirty="0"/>
          </a:p>
          <a:p>
            <a:pPr marL="342900" indent="-342900">
              <a:buFont typeface="+mj-lt"/>
              <a:buAutoNum type="arabicPeriod"/>
            </a:pPr>
            <a:r>
              <a:rPr lang="zh-CN" altLang="en-US" sz="1400" dirty="0"/>
              <a:t>后处理：根据字符的概率分布，使用</a:t>
            </a:r>
            <a:r>
              <a:rPr lang="en-US" altLang="zh-CN" sz="1400" dirty="0"/>
              <a:t>CTC</a:t>
            </a:r>
            <a:r>
              <a:rPr lang="zh-CN" altLang="en-US" sz="1400" dirty="0"/>
              <a:t>（</a:t>
            </a:r>
            <a:r>
              <a:rPr lang="en-US" altLang="zh-CN" sz="1400" dirty="0"/>
              <a:t>connectionist temporal classification</a:t>
            </a:r>
            <a:r>
              <a:rPr lang="zh-CN" altLang="en-US" sz="1400" dirty="0"/>
              <a:t>）算法对字符序列进行解码，得到最终的文本结果。</a:t>
            </a:r>
          </a:p>
        </p:txBody>
      </p:sp>
      <p:grpSp>
        <p:nvGrpSpPr>
          <p:cNvPr id="26" name="组合 25">
            <a:extLst>
              <a:ext uri="{FF2B5EF4-FFF2-40B4-BE49-F238E27FC236}">
                <a16:creationId xmlns:a16="http://schemas.microsoft.com/office/drawing/2014/main" id="{3F658E3F-54B7-9520-41D7-AA6B634F1180}"/>
              </a:ext>
            </a:extLst>
          </p:cNvPr>
          <p:cNvGrpSpPr/>
          <p:nvPr/>
        </p:nvGrpSpPr>
        <p:grpSpPr>
          <a:xfrm>
            <a:off x="1125353" y="1729226"/>
            <a:ext cx="9941293" cy="750771"/>
            <a:chOff x="1125353" y="2325629"/>
            <a:chExt cx="9941293" cy="750771"/>
          </a:xfrm>
        </p:grpSpPr>
        <p:sp>
          <p:nvSpPr>
            <p:cNvPr id="9" name="矩形 8">
              <a:extLst>
                <a:ext uri="{FF2B5EF4-FFF2-40B4-BE49-F238E27FC236}">
                  <a16:creationId xmlns:a16="http://schemas.microsoft.com/office/drawing/2014/main" id="{AF57DEF1-F99A-E611-64EE-F1280690CD9B}"/>
                </a:ext>
              </a:extLst>
            </p:cNvPr>
            <p:cNvSpPr/>
            <p:nvPr/>
          </p:nvSpPr>
          <p:spPr>
            <a:xfrm>
              <a:off x="1125353" y="2325629"/>
              <a:ext cx="1828800" cy="750771"/>
            </a:xfrm>
            <a:prstGeom prst="rect">
              <a:avLst/>
            </a:prstGeom>
            <a:solidFill>
              <a:schemeClr val="accent3"/>
            </a:solidFill>
            <a:ln w="38100">
              <a:solidFill>
                <a:schemeClr val="accent3"/>
              </a:solidFill>
            </a:ln>
          </p:spPr>
          <p:style>
            <a:lnRef idx="2">
              <a:schemeClr val="dk1">
                <a:shade val="15000"/>
              </a:schemeClr>
            </a:lnRef>
            <a:fillRef idx="1">
              <a:schemeClr val="dk1"/>
            </a:fillRef>
            <a:effectRef idx="0">
              <a:schemeClr val="dk1"/>
            </a:effectRef>
            <a:fontRef idx="minor">
              <a:schemeClr val="lt1"/>
            </a:fontRef>
          </p:style>
          <p:txBody>
            <a:bodyPr vert="horz" rtlCol="0" anchor="ctr"/>
            <a:lstStyle/>
            <a:p>
              <a:pPr algn="ctr"/>
              <a:r>
                <a:rPr lang="zh-CN" altLang="en-US" dirty="0">
                  <a:solidFill>
                    <a:schemeClr val="bg1"/>
                  </a:solidFill>
                  <a:cs typeface="+mn-ea"/>
                </a:rPr>
                <a:t>图片预处理</a:t>
              </a:r>
            </a:p>
          </p:txBody>
        </p:sp>
        <p:sp>
          <p:nvSpPr>
            <p:cNvPr id="10" name="矩形 9">
              <a:extLst>
                <a:ext uri="{FF2B5EF4-FFF2-40B4-BE49-F238E27FC236}">
                  <a16:creationId xmlns:a16="http://schemas.microsoft.com/office/drawing/2014/main" id="{B743168D-8D45-99E3-CBC9-B379B251F9D8}"/>
                </a:ext>
              </a:extLst>
            </p:cNvPr>
            <p:cNvSpPr/>
            <p:nvPr/>
          </p:nvSpPr>
          <p:spPr>
            <a:xfrm>
              <a:off x="3829517" y="2325629"/>
              <a:ext cx="1828800" cy="750771"/>
            </a:xfrm>
            <a:prstGeom prst="rect">
              <a:avLst/>
            </a:prstGeom>
            <a:solidFill>
              <a:schemeClr val="accent3"/>
            </a:solidFill>
            <a:ln w="38100">
              <a:solidFill>
                <a:schemeClr val="accent3"/>
              </a:solidFill>
            </a:ln>
          </p:spPr>
          <p:style>
            <a:lnRef idx="2">
              <a:schemeClr val="dk1">
                <a:shade val="15000"/>
              </a:schemeClr>
            </a:lnRef>
            <a:fillRef idx="1">
              <a:schemeClr val="dk1"/>
            </a:fillRef>
            <a:effectRef idx="0">
              <a:schemeClr val="dk1"/>
            </a:effectRef>
            <a:fontRef idx="minor">
              <a:schemeClr val="lt1"/>
            </a:fontRef>
          </p:style>
          <p:txBody>
            <a:bodyPr vert="horz" rtlCol="0" anchor="ctr"/>
            <a:lstStyle/>
            <a:p>
              <a:pPr algn="ctr"/>
              <a:r>
                <a:rPr lang="zh-CN" altLang="en-US" dirty="0">
                  <a:solidFill>
                    <a:schemeClr val="bg1"/>
                  </a:solidFill>
                  <a:cs typeface="+mn-ea"/>
                </a:rPr>
                <a:t>特征提取</a:t>
              </a:r>
            </a:p>
          </p:txBody>
        </p:sp>
        <p:sp>
          <p:nvSpPr>
            <p:cNvPr id="11" name="矩形 10">
              <a:extLst>
                <a:ext uri="{FF2B5EF4-FFF2-40B4-BE49-F238E27FC236}">
                  <a16:creationId xmlns:a16="http://schemas.microsoft.com/office/drawing/2014/main" id="{FC4CB470-F09A-9A4A-687C-EF311391D02E}"/>
                </a:ext>
              </a:extLst>
            </p:cNvPr>
            <p:cNvSpPr/>
            <p:nvPr/>
          </p:nvSpPr>
          <p:spPr>
            <a:xfrm>
              <a:off x="6533681" y="2325629"/>
              <a:ext cx="1828800" cy="750771"/>
            </a:xfrm>
            <a:prstGeom prst="rect">
              <a:avLst/>
            </a:prstGeom>
            <a:solidFill>
              <a:schemeClr val="accent3"/>
            </a:solidFill>
            <a:ln w="38100">
              <a:solidFill>
                <a:schemeClr val="accent3"/>
              </a:solidFill>
            </a:ln>
          </p:spPr>
          <p:style>
            <a:lnRef idx="2">
              <a:schemeClr val="dk1">
                <a:shade val="15000"/>
              </a:schemeClr>
            </a:lnRef>
            <a:fillRef idx="1">
              <a:schemeClr val="dk1"/>
            </a:fillRef>
            <a:effectRef idx="0">
              <a:schemeClr val="dk1"/>
            </a:effectRef>
            <a:fontRef idx="minor">
              <a:schemeClr val="lt1"/>
            </a:fontRef>
          </p:style>
          <p:txBody>
            <a:bodyPr vert="horz" rtlCol="0" anchor="ctr"/>
            <a:lstStyle/>
            <a:p>
              <a:pPr algn="ctr"/>
              <a:r>
                <a:rPr lang="zh-CN" altLang="en-US" dirty="0">
                  <a:solidFill>
                    <a:schemeClr val="bg1"/>
                  </a:solidFill>
                  <a:cs typeface="+mn-ea"/>
                </a:rPr>
                <a:t>序列建模</a:t>
              </a:r>
            </a:p>
          </p:txBody>
        </p:sp>
        <p:sp>
          <p:nvSpPr>
            <p:cNvPr id="12" name="矩形 11">
              <a:extLst>
                <a:ext uri="{FF2B5EF4-FFF2-40B4-BE49-F238E27FC236}">
                  <a16:creationId xmlns:a16="http://schemas.microsoft.com/office/drawing/2014/main" id="{18891108-805A-0626-B749-B02B10334C8D}"/>
                </a:ext>
              </a:extLst>
            </p:cNvPr>
            <p:cNvSpPr/>
            <p:nvPr/>
          </p:nvSpPr>
          <p:spPr>
            <a:xfrm>
              <a:off x="9237846" y="2325629"/>
              <a:ext cx="1828800" cy="750771"/>
            </a:xfrm>
            <a:prstGeom prst="rect">
              <a:avLst/>
            </a:prstGeom>
            <a:solidFill>
              <a:schemeClr val="accent3"/>
            </a:solidFill>
            <a:ln w="38100">
              <a:solidFill>
                <a:schemeClr val="accent3"/>
              </a:solidFill>
            </a:ln>
          </p:spPr>
          <p:style>
            <a:lnRef idx="2">
              <a:schemeClr val="dk1">
                <a:shade val="15000"/>
              </a:schemeClr>
            </a:lnRef>
            <a:fillRef idx="1">
              <a:schemeClr val="dk1"/>
            </a:fillRef>
            <a:effectRef idx="0">
              <a:schemeClr val="dk1"/>
            </a:effectRef>
            <a:fontRef idx="minor">
              <a:schemeClr val="lt1"/>
            </a:fontRef>
          </p:style>
          <p:txBody>
            <a:bodyPr vert="horz" rtlCol="0" anchor="ctr"/>
            <a:lstStyle/>
            <a:p>
              <a:pPr algn="ctr"/>
              <a:r>
                <a:rPr lang="zh-CN" altLang="en-US" dirty="0">
                  <a:solidFill>
                    <a:schemeClr val="bg1"/>
                  </a:solidFill>
                  <a:cs typeface="+mn-ea"/>
                </a:rPr>
                <a:t>后处理</a:t>
              </a:r>
            </a:p>
          </p:txBody>
        </p:sp>
        <p:cxnSp>
          <p:nvCxnSpPr>
            <p:cNvPr id="16" name="直接箭头连接符 15">
              <a:extLst>
                <a:ext uri="{FF2B5EF4-FFF2-40B4-BE49-F238E27FC236}">
                  <a16:creationId xmlns:a16="http://schemas.microsoft.com/office/drawing/2014/main" id="{86609025-89AF-29AD-5DAF-CC7175F3FDFE}"/>
                </a:ext>
              </a:extLst>
            </p:cNvPr>
            <p:cNvCxnSpPr>
              <a:cxnSpLocks/>
              <a:stCxn id="9" idx="3"/>
              <a:endCxn id="10" idx="1"/>
            </p:cNvCxnSpPr>
            <p:nvPr/>
          </p:nvCxnSpPr>
          <p:spPr>
            <a:xfrm>
              <a:off x="2954153" y="2701015"/>
              <a:ext cx="875364" cy="0"/>
            </a:xfrm>
            <a:prstGeom prst="straightConnector1">
              <a:avLst/>
            </a:prstGeom>
            <a:ln w="28575">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7D6E9A20-394B-1861-8F73-4ED2DD2831B8}"/>
                </a:ext>
              </a:extLst>
            </p:cNvPr>
            <p:cNvCxnSpPr>
              <a:cxnSpLocks/>
              <a:stCxn id="10" idx="3"/>
              <a:endCxn id="11" idx="1"/>
            </p:cNvCxnSpPr>
            <p:nvPr/>
          </p:nvCxnSpPr>
          <p:spPr>
            <a:xfrm>
              <a:off x="5658317" y="2701015"/>
              <a:ext cx="875364" cy="0"/>
            </a:xfrm>
            <a:prstGeom prst="straightConnector1">
              <a:avLst/>
            </a:prstGeom>
            <a:ln w="28575">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2" name="直接箭头连接符 21">
              <a:extLst>
                <a:ext uri="{FF2B5EF4-FFF2-40B4-BE49-F238E27FC236}">
                  <a16:creationId xmlns:a16="http://schemas.microsoft.com/office/drawing/2014/main" id="{29F63D6B-8977-26B7-ADF3-1428300C9671}"/>
                </a:ext>
              </a:extLst>
            </p:cNvPr>
            <p:cNvCxnSpPr>
              <a:cxnSpLocks/>
              <a:stCxn id="11" idx="3"/>
              <a:endCxn id="12" idx="1"/>
            </p:cNvCxnSpPr>
            <p:nvPr/>
          </p:nvCxnSpPr>
          <p:spPr>
            <a:xfrm>
              <a:off x="8362481" y="2701015"/>
              <a:ext cx="875365" cy="0"/>
            </a:xfrm>
            <a:prstGeom prst="straightConnector1">
              <a:avLst/>
            </a:prstGeom>
            <a:ln w="28575">
              <a:solidFill>
                <a:schemeClr val="accent3"/>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3" name="组合 32">
            <a:extLst>
              <a:ext uri="{FF2B5EF4-FFF2-40B4-BE49-F238E27FC236}">
                <a16:creationId xmlns:a16="http://schemas.microsoft.com/office/drawing/2014/main" id="{5368A2DA-1EE3-6C14-1DE6-7CE70FAD5A77}"/>
              </a:ext>
            </a:extLst>
          </p:cNvPr>
          <p:cNvGrpSpPr/>
          <p:nvPr/>
        </p:nvGrpSpPr>
        <p:grpSpPr>
          <a:xfrm>
            <a:off x="222524" y="4551005"/>
            <a:ext cx="11746952" cy="1998368"/>
            <a:chOff x="219119" y="4637632"/>
            <a:chExt cx="11746952" cy="1998368"/>
          </a:xfrm>
        </p:grpSpPr>
        <p:sp>
          <p:nvSpPr>
            <p:cNvPr id="28" name="文本框 27">
              <a:extLst>
                <a:ext uri="{FF2B5EF4-FFF2-40B4-BE49-F238E27FC236}">
                  <a16:creationId xmlns:a16="http://schemas.microsoft.com/office/drawing/2014/main" id="{1C1FA69C-6CCD-7CF3-DC77-6907AC454EC5}"/>
                </a:ext>
              </a:extLst>
            </p:cNvPr>
            <p:cNvSpPr txBox="1"/>
            <p:nvPr/>
          </p:nvSpPr>
          <p:spPr>
            <a:xfrm>
              <a:off x="219119" y="4637632"/>
              <a:ext cx="5814588" cy="1998368"/>
            </a:xfrm>
            <a:prstGeom prst="rect">
              <a:avLst/>
            </a:prstGeom>
            <a:noFill/>
          </p:spPr>
          <p:txBody>
            <a:bodyPr wrap="square">
              <a:spAutoFit/>
            </a:bodyPr>
            <a:lstStyle/>
            <a:p>
              <a:pPr>
                <a:lnSpc>
                  <a:spcPct val="150000"/>
                </a:lnSpc>
              </a:pPr>
              <a:r>
                <a:rPr lang="zh-CN" altLang="en-US" sz="1200" b="1" dirty="0">
                  <a:solidFill>
                    <a:schemeClr val="accent3"/>
                  </a:solidFill>
                </a:rPr>
                <a:t>优点</a:t>
              </a:r>
            </a:p>
            <a:p>
              <a:pPr marL="171450" indent="-171450">
                <a:lnSpc>
                  <a:spcPct val="150000"/>
                </a:lnSpc>
                <a:buFont typeface="Arial" panose="020B0604020202020204" pitchFamily="34" charset="0"/>
                <a:buChar char="•"/>
              </a:pPr>
              <a:r>
                <a:rPr lang="zh-CN" altLang="en-US" sz="1200" b="1" dirty="0">
                  <a:solidFill>
                    <a:schemeClr val="accent3"/>
                  </a:solidFill>
                </a:rPr>
                <a:t>准确度高</a:t>
              </a:r>
              <a:r>
                <a:rPr lang="zh-CN" altLang="en-US" sz="1200" dirty="0"/>
                <a:t>：</a:t>
              </a:r>
              <a:r>
                <a:rPr lang="en-US" altLang="zh-CN" sz="1200" dirty="0" err="1"/>
                <a:t>PaddleOCR</a:t>
              </a:r>
              <a:r>
                <a:rPr lang="zh-CN" altLang="en-US" sz="1200" dirty="0"/>
                <a:t>基于深度学习模型，准确度较高，能够识别多种文字格式和语言。</a:t>
              </a:r>
            </a:p>
            <a:p>
              <a:pPr marL="171450" indent="-171450">
                <a:lnSpc>
                  <a:spcPct val="150000"/>
                </a:lnSpc>
                <a:buFont typeface="Arial" panose="020B0604020202020204" pitchFamily="34" charset="0"/>
                <a:buChar char="•"/>
              </a:pPr>
              <a:r>
                <a:rPr lang="zh-CN" altLang="en-US" sz="1200" b="1" dirty="0">
                  <a:solidFill>
                    <a:schemeClr val="accent3"/>
                  </a:solidFill>
                </a:rPr>
                <a:t>处理速度快</a:t>
              </a:r>
              <a:r>
                <a:rPr lang="zh-CN" altLang="en-US" sz="1200" dirty="0"/>
                <a:t>：</a:t>
              </a:r>
              <a:r>
                <a:rPr lang="en-US" altLang="zh-CN" sz="1200" dirty="0" err="1"/>
                <a:t>PaddleOCR</a:t>
              </a:r>
              <a:r>
                <a:rPr lang="zh-CN" altLang="en-US" sz="1200" dirty="0"/>
                <a:t>采用</a:t>
              </a:r>
              <a:r>
                <a:rPr lang="en-US" altLang="zh-CN" sz="1200" dirty="0"/>
                <a:t>GPU</a:t>
              </a:r>
              <a:r>
                <a:rPr lang="zh-CN" altLang="en-US" sz="1200" dirty="0"/>
                <a:t>加速技术，处理速度快，适用于大规模文本识别。</a:t>
              </a:r>
            </a:p>
            <a:p>
              <a:pPr marL="171450" indent="-171450">
                <a:lnSpc>
                  <a:spcPct val="150000"/>
                </a:lnSpc>
                <a:buFont typeface="Arial" panose="020B0604020202020204" pitchFamily="34" charset="0"/>
                <a:buChar char="•"/>
              </a:pPr>
              <a:r>
                <a:rPr lang="zh-CN" altLang="en-US" sz="1200" b="1" dirty="0">
                  <a:solidFill>
                    <a:schemeClr val="accent3"/>
                  </a:solidFill>
                </a:rPr>
                <a:t>易于使用</a:t>
              </a:r>
              <a:r>
                <a:rPr lang="zh-CN" altLang="en-US" sz="1200" dirty="0"/>
                <a:t>：</a:t>
              </a:r>
              <a:r>
                <a:rPr lang="en-US" altLang="zh-CN" sz="1200" dirty="0" err="1"/>
                <a:t>PaddleOCR</a:t>
              </a:r>
              <a:r>
                <a:rPr lang="zh-CN" altLang="en-US" sz="1200" dirty="0"/>
                <a:t>提供了易于使用的</a:t>
              </a:r>
              <a:r>
                <a:rPr lang="en-US" altLang="zh-CN" sz="1200" dirty="0"/>
                <a:t>API</a:t>
              </a:r>
              <a:r>
                <a:rPr lang="zh-CN" altLang="en-US" sz="1200" dirty="0"/>
                <a:t>接口，用户可以通过简单的调用实现文本识别。</a:t>
              </a:r>
            </a:p>
          </p:txBody>
        </p:sp>
        <p:sp>
          <p:nvSpPr>
            <p:cNvPr id="30" name="文本框 29">
              <a:extLst>
                <a:ext uri="{FF2B5EF4-FFF2-40B4-BE49-F238E27FC236}">
                  <a16:creationId xmlns:a16="http://schemas.microsoft.com/office/drawing/2014/main" id="{199DFC01-CDFC-37DF-C4F1-462333EE1EEB}"/>
                </a:ext>
              </a:extLst>
            </p:cNvPr>
            <p:cNvSpPr txBox="1"/>
            <p:nvPr/>
          </p:nvSpPr>
          <p:spPr>
            <a:xfrm>
              <a:off x="6216047" y="4637632"/>
              <a:ext cx="5750024" cy="1998368"/>
            </a:xfrm>
            <a:prstGeom prst="rect">
              <a:avLst/>
            </a:prstGeom>
            <a:noFill/>
          </p:spPr>
          <p:txBody>
            <a:bodyPr wrap="square">
              <a:spAutoFit/>
            </a:bodyPr>
            <a:lstStyle/>
            <a:p>
              <a:pPr>
                <a:lnSpc>
                  <a:spcPct val="150000"/>
                </a:lnSpc>
              </a:pPr>
              <a:r>
                <a:rPr lang="zh-CN" altLang="en-US" sz="1200" b="1" dirty="0">
                  <a:solidFill>
                    <a:schemeClr val="accent3"/>
                  </a:solidFill>
                </a:rPr>
                <a:t>缺点</a:t>
              </a:r>
              <a:endParaRPr lang="zh-CN" altLang="en-US" sz="1200" dirty="0"/>
            </a:p>
            <a:p>
              <a:pPr marL="171450" indent="-171450">
                <a:lnSpc>
                  <a:spcPct val="150000"/>
                </a:lnSpc>
                <a:buFont typeface="Arial" panose="020B0604020202020204" pitchFamily="34" charset="0"/>
                <a:buChar char="•"/>
              </a:pPr>
              <a:r>
                <a:rPr lang="zh-CN" altLang="en-US" sz="1200" b="1" dirty="0">
                  <a:solidFill>
                    <a:schemeClr val="accent3"/>
                  </a:solidFill>
                </a:rPr>
                <a:t>对计算资源要求较高</a:t>
              </a:r>
              <a:r>
                <a:rPr lang="zh-CN" altLang="en-US" sz="1200" dirty="0"/>
                <a:t>：由于</a:t>
              </a:r>
              <a:r>
                <a:rPr lang="en-US" altLang="zh-CN" sz="1200" dirty="0" err="1"/>
                <a:t>PaddleOCR</a:t>
              </a:r>
              <a:r>
                <a:rPr lang="zh-CN" altLang="en-US" sz="1200" dirty="0"/>
                <a:t>采用深度学习模型，需要较高的计算资源和显存，对硬件要求较高。</a:t>
              </a:r>
            </a:p>
            <a:p>
              <a:pPr marL="171450" indent="-171450">
                <a:lnSpc>
                  <a:spcPct val="150000"/>
                </a:lnSpc>
                <a:buFont typeface="Arial" panose="020B0604020202020204" pitchFamily="34" charset="0"/>
                <a:buChar char="•"/>
              </a:pPr>
              <a:r>
                <a:rPr lang="zh-CN" altLang="en-US" sz="1200" b="1" dirty="0">
                  <a:solidFill>
                    <a:schemeClr val="accent3"/>
                  </a:solidFill>
                </a:rPr>
                <a:t>对数据质量要求高</a:t>
              </a:r>
              <a:r>
                <a:rPr lang="zh-CN" altLang="en-US" sz="1200" dirty="0"/>
                <a:t>：</a:t>
              </a:r>
              <a:r>
                <a:rPr lang="en-US" altLang="zh-CN" sz="1200" dirty="0" err="1"/>
                <a:t>PaddleOCR</a:t>
              </a:r>
              <a:r>
                <a:rPr lang="zh-CN" altLang="en-US" sz="1200" dirty="0"/>
                <a:t>对输入的图片要求较高，需要清晰度高、光线均匀、无遮挡等条件，否则会影响识别效果。</a:t>
              </a:r>
            </a:p>
            <a:p>
              <a:pPr marL="171450" indent="-171450">
                <a:lnSpc>
                  <a:spcPct val="150000"/>
                </a:lnSpc>
                <a:buFont typeface="Arial" panose="020B0604020202020204" pitchFamily="34" charset="0"/>
                <a:buChar char="•"/>
              </a:pPr>
              <a:r>
                <a:rPr lang="zh-CN" altLang="en-US" sz="1200" b="1" dirty="0">
                  <a:solidFill>
                    <a:schemeClr val="accent3"/>
                  </a:solidFill>
                </a:rPr>
                <a:t>对模型训练要求高</a:t>
              </a:r>
              <a:r>
                <a:rPr lang="zh-CN" altLang="en-US" sz="1200" dirty="0"/>
                <a:t>：如果需要应用于特定场景，需要对模型进行训练和调优，对用户的技术要求较高。</a:t>
              </a:r>
            </a:p>
          </p:txBody>
        </p:sp>
        <p:cxnSp>
          <p:nvCxnSpPr>
            <p:cNvPr id="32" name="直接连接符 31">
              <a:extLst>
                <a:ext uri="{FF2B5EF4-FFF2-40B4-BE49-F238E27FC236}">
                  <a16:creationId xmlns:a16="http://schemas.microsoft.com/office/drawing/2014/main" id="{F007CEED-F0B7-2558-A6B1-DA61BCFB4075}"/>
                </a:ext>
              </a:extLst>
            </p:cNvPr>
            <p:cNvCxnSpPr>
              <a:cxnSpLocks/>
            </p:cNvCxnSpPr>
            <p:nvPr/>
          </p:nvCxnSpPr>
          <p:spPr>
            <a:xfrm>
              <a:off x="6086377" y="4735998"/>
              <a:ext cx="0" cy="1801636"/>
            </a:xfrm>
            <a:prstGeom prst="line">
              <a:avLst/>
            </a:prstGeom>
            <a:ln w="6350">
              <a:solidFill>
                <a:schemeClr val="accent3"/>
              </a:solidFill>
            </a:ln>
          </p:spPr>
          <p:style>
            <a:lnRef idx="2">
              <a:schemeClr val="accent1"/>
            </a:lnRef>
            <a:fillRef idx="0">
              <a:schemeClr val="accent1"/>
            </a:fillRef>
            <a:effectRef idx="1">
              <a:schemeClr val="accent1"/>
            </a:effectRef>
            <a:fontRef idx="minor">
              <a:schemeClr val="tx1"/>
            </a:fontRef>
          </p:style>
        </p:cxnSp>
      </p:grpSp>
      <p:cxnSp>
        <p:nvCxnSpPr>
          <p:cNvPr id="34" name="直接连接符 33">
            <a:extLst>
              <a:ext uri="{FF2B5EF4-FFF2-40B4-BE49-F238E27FC236}">
                <a16:creationId xmlns:a16="http://schemas.microsoft.com/office/drawing/2014/main" id="{6D895981-E4E8-AD32-19F1-3BAE2D7B1B39}"/>
              </a:ext>
            </a:extLst>
          </p:cNvPr>
          <p:cNvCxnSpPr>
            <a:cxnSpLocks/>
          </p:cNvCxnSpPr>
          <p:nvPr/>
        </p:nvCxnSpPr>
        <p:spPr>
          <a:xfrm flipH="1">
            <a:off x="378027" y="4435502"/>
            <a:ext cx="11435945" cy="0"/>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2297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EC0C5-D37B-017C-EA85-8A071183BF1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EF240FF4-E622-E456-84C6-74DDB8D171D9}"/>
              </a:ext>
            </a:extLst>
          </p:cNvPr>
          <p:cNvSpPr txBox="1"/>
          <p:nvPr/>
        </p:nvSpPr>
        <p:spPr>
          <a:xfrm>
            <a:off x="225929" y="234893"/>
            <a:ext cx="5870071" cy="584775"/>
          </a:xfrm>
          <a:prstGeom prst="rect">
            <a:avLst/>
          </a:prstGeom>
          <a:noFill/>
        </p:spPr>
        <p:txBody>
          <a:bodyPr wrap="square" rtlCol="0">
            <a:spAutoFit/>
          </a:bodyPr>
          <a:lstStyle/>
          <a:p>
            <a:r>
              <a:rPr lang="zh-CN" altLang="en-US" sz="3200" b="1" dirty="0">
                <a:solidFill>
                  <a:schemeClr val="accent3"/>
                </a:solidFill>
                <a:cs typeface="+mn-ea"/>
                <a:sym typeface="+mn-lt"/>
              </a:rPr>
              <a:t>开源</a:t>
            </a:r>
            <a:r>
              <a:rPr lang="en-US" altLang="zh-CN" sz="3200" b="1" dirty="0">
                <a:solidFill>
                  <a:schemeClr val="accent3"/>
                </a:solidFill>
                <a:cs typeface="+mn-ea"/>
                <a:sym typeface="+mn-lt"/>
              </a:rPr>
              <a:t>OCR</a:t>
            </a:r>
            <a:r>
              <a:rPr lang="zh-CN" altLang="en-US" sz="3200" b="1" dirty="0">
                <a:solidFill>
                  <a:schemeClr val="accent3"/>
                </a:solidFill>
                <a:cs typeface="+mn-ea"/>
                <a:sym typeface="+mn-lt"/>
              </a:rPr>
              <a:t>（</a:t>
            </a:r>
            <a:r>
              <a:rPr lang="en-US" altLang="zh-CN" sz="3200" b="1" dirty="0">
                <a:solidFill>
                  <a:schemeClr val="accent3"/>
                </a:solidFill>
                <a:cs typeface="+mn-ea"/>
                <a:sym typeface="+mn-lt"/>
              </a:rPr>
              <a:t> </a:t>
            </a:r>
            <a:r>
              <a:rPr lang="en-US" altLang="zh-CN" sz="3200" b="1" dirty="0" err="1">
                <a:solidFill>
                  <a:schemeClr val="accent3"/>
                </a:solidFill>
                <a:cs typeface="+mn-ea"/>
                <a:sym typeface="+mn-lt"/>
              </a:rPr>
              <a:t>PaddleOCR</a:t>
            </a:r>
            <a:r>
              <a:rPr lang="en-US" altLang="zh-CN" sz="3200" b="1" dirty="0">
                <a:solidFill>
                  <a:schemeClr val="accent3"/>
                </a:solidFill>
                <a:cs typeface="+mn-ea"/>
                <a:sym typeface="+mn-lt"/>
              </a:rPr>
              <a:t> </a:t>
            </a:r>
            <a:r>
              <a:rPr lang="zh-CN" altLang="en-US" sz="3200" b="1" dirty="0">
                <a:solidFill>
                  <a:schemeClr val="accent3"/>
                </a:solidFill>
                <a:cs typeface="+mn-ea"/>
                <a:sym typeface="+mn-lt"/>
              </a:rPr>
              <a:t>）</a:t>
            </a:r>
          </a:p>
        </p:txBody>
      </p:sp>
      <p:sp>
        <p:nvSpPr>
          <p:cNvPr id="3" name="矩形 2">
            <a:extLst>
              <a:ext uri="{FF2B5EF4-FFF2-40B4-BE49-F238E27FC236}">
                <a16:creationId xmlns:a16="http://schemas.microsoft.com/office/drawing/2014/main" id="{DDFD5198-162B-3A03-BD2B-93577C6941A3}"/>
              </a:ext>
            </a:extLst>
          </p:cNvPr>
          <p:cNvSpPr/>
          <p:nvPr/>
        </p:nvSpPr>
        <p:spPr>
          <a:xfrm>
            <a:off x="0" y="234893"/>
            <a:ext cx="161366" cy="58477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492936DD-2B06-6057-BCF7-5BF4C0A8828C}"/>
              </a:ext>
            </a:extLst>
          </p:cNvPr>
          <p:cNvPicPr>
            <a:picLocks noChangeAspect="1"/>
          </p:cNvPicPr>
          <p:nvPr/>
        </p:nvPicPr>
        <p:blipFill>
          <a:blip r:embed="rId3"/>
          <a:srcRect t="760"/>
          <a:stretch/>
        </p:blipFill>
        <p:spPr>
          <a:xfrm>
            <a:off x="161366" y="877442"/>
            <a:ext cx="6100315" cy="4135883"/>
          </a:xfrm>
          <a:prstGeom prst="rect">
            <a:avLst/>
          </a:prstGeom>
        </p:spPr>
      </p:pic>
      <p:pic>
        <p:nvPicPr>
          <p:cNvPr id="9" name="图片 8">
            <a:extLst>
              <a:ext uri="{FF2B5EF4-FFF2-40B4-BE49-F238E27FC236}">
                <a16:creationId xmlns:a16="http://schemas.microsoft.com/office/drawing/2014/main" id="{CCD3554F-E44D-8A7A-8D64-F30899ED8D52}"/>
              </a:ext>
            </a:extLst>
          </p:cNvPr>
          <p:cNvPicPr>
            <a:picLocks noChangeAspect="1"/>
          </p:cNvPicPr>
          <p:nvPr/>
        </p:nvPicPr>
        <p:blipFill>
          <a:blip r:embed="rId4"/>
          <a:stretch>
            <a:fillRect/>
          </a:stretch>
        </p:blipFill>
        <p:spPr>
          <a:xfrm>
            <a:off x="161366" y="5138104"/>
            <a:ext cx="6100315" cy="1363999"/>
          </a:xfrm>
          <a:prstGeom prst="rect">
            <a:avLst/>
          </a:prstGeom>
        </p:spPr>
      </p:pic>
      <p:pic>
        <p:nvPicPr>
          <p:cNvPr id="4" name="Picture 4">
            <a:extLst>
              <a:ext uri="{FF2B5EF4-FFF2-40B4-BE49-F238E27FC236}">
                <a16:creationId xmlns:a16="http://schemas.microsoft.com/office/drawing/2014/main" id="{F13A9F8D-627F-FA8A-677E-BFCB77D73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72658" y="265697"/>
            <a:ext cx="1893413" cy="55397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6CF185ED-670B-C5F7-8F51-4703D66D9FCB}"/>
              </a:ext>
            </a:extLst>
          </p:cNvPr>
          <p:cNvSpPr txBox="1"/>
          <p:nvPr/>
        </p:nvSpPr>
        <p:spPr>
          <a:xfrm>
            <a:off x="6773333" y="6453803"/>
            <a:ext cx="3581400" cy="276999"/>
          </a:xfrm>
          <a:prstGeom prst="rect">
            <a:avLst/>
          </a:prstGeom>
          <a:noFill/>
        </p:spPr>
        <p:txBody>
          <a:bodyPr wrap="square" rtlCol="0">
            <a:spAutoFit/>
          </a:bodyPr>
          <a:lstStyle/>
          <a:p>
            <a:r>
              <a:rPr lang="en-US" altLang="zh-CN" sz="1200" dirty="0">
                <a:solidFill>
                  <a:schemeClr val="bg1">
                    <a:lumMod val="50000"/>
                  </a:schemeClr>
                </a:solidFill>
              </a:rPr>
              <a:t>Python </a:t>
            </a:r>
            <a:r>
              <a:rPr lang="zh-CN" altLang="en-US" sz="1200" dirty="0">
                <a:solidFill>
                  <a:schemeClr val="bg1">
                    <a:lumMod val="50000"/>
                  </a:schemeClr>
                </a:solidFill>
              </a:rPr>
              <a:t>调用 </a:t>
            </a:r>
            <a:r>
              <a:rPr lang="en-US" altLang="zh-CN" sz="1200" dirty="0" err="1">
                <a:solidFill>
                  <a:schemeClr val="bg1">
                    <a:lumMod val="50000"/>
                  </a:schemeClr>
                </a:solidFill>
              </a:rPr>
              <a:t>PaddleOCR</a:t>
            </a:r>
            <a:r>
              <a:rPr lang="en-US" altLang="zh-CN" sz="1200" dirty="0">
                <a:solidFill>
                  <a:schemeClr val="bg1">
                    <a:lumMod val="50000"/>
                  </a:schemeClr>
                </a:solidFill>
              </a:rPr>
              <a:t> </a:t>
            </a:r>
            <a:r>
              <a:rPr lang="zh-CN" altLang="en-US" sz="1200" dirty="0">
                <a:solidFill>
                  <a:schemeClr val="bg1">
                    <a:lumMod val="50000"/>
                  </a:schemeClr>
                </a:solidFill>
              </a:rPr>
              <a:t>代码示例及效果展示</a:t>
            </a:r>
          </a:p>
        </p:txBody>
      </p:sp>
      <p:pic>
        <p:nvPicPr>
          <p:cNvPr id="11" name="图片 10" descr="手机屏幕截图&#10;&#10;AI 生成的内容可能不正确。">
            <a:extLst>
              <a:ext uri="{FF2B5EF4-FFF2-40B4-BE49-F238E27FC236}">
                <a16:creationId xmlns:a16="http://schemas.microsoft.com/office/drawing/2014/main" id="{9A2213B4-9A94-8837-F3DB-09F93B718B98}"/>
              </a:ext>
            </a:extLst>
          </p:cNvPr>
          <p:cNvPicPr>
            <a:picLocks noChangeAspect="1"/>
          </p:cNvPicPr>
          <p:nvPr/>
        </p:nvPicPr>
        <p:blipFill>
          <a:blip r:embed="rId6">
            <a:extLst>
              <a:ext uri="{28A0092B-C50C-407E-A947-70E740481C1C}">
                <a14:useLocalDpi xmlns:a14="http://schemas.microsoft.com/office/drawing/2010/main" val="0"/>
              </a:ext>
            </a:extLst>
          </a:blip>
          <a:srcRect r="56205"/>
          <a:stretch/>
        </p:blipFill>
        <p:spPr>
          <a:xfrm>
            <a:off x="6423040" y="877442"/>
            <a:ext cx="5880114" cy="2254490"/>
          </a:xfrm>
          <a:prstGeom prst="rect">
            <a:avLst/>
          </a:prstGeom>
        </p:spPr>
      </p:pic>
      <p:pic>
        <p:nvPicPr>
          <p:cNvPr id="12" name="图片 11" descr="图片包含 图示&#10;&#10;AI 生成的内容可能不正确。">
            <a:extLst>
              <a:ext uri="{FF2B5EF4-FFF2-40B4-BE49-F238E27FC236}">
                <a16:creationId xmlns:a16="http://schemas.microsoft.com/office/drawing/2014/main" id="{2F8000B3-F2E5-F2D2-52E3-67D5CF225CB3}"/>
              </a:ext>
            </a:extLst>
          </p:cNvPr>
          <p:cNvPicPr>
            <a:picLocks noChangeAspect="1"/>
          </p:cNvPicPr>
          <p:nvPr/>
        </p:nvPicPr>
        <p:blipFill>
          <a:blip r:embed="rId7">
            <a:extLst>
              <a:ext uri="{28A0092B-C50C-407E-A947-70E740481C1C}">
                <a14:useLocalDpi xmlns:a14="http://schemas.microsoft.com/office/drawing/2010/main" val="0"/>
              </a:ext>
            </a:extLst>
          </a:blip>
          <a:srcRect r="26593"/>
          <a:stretch/>
        </p:blipFill>
        <p:spPr>
          <a:xfrm>
            <a:off x="6423040" y="3290220"/>
            <a:ext cx="5659777" cy="2557180"/>
          </a:xfrm>
          <a:prstGeom prst="rect">
            <a:avLst/>
          </a:prstGeom>
        </p:spPr>
      </p:pic>
    </p:spTree>
    <p:extLst>
      <p:ext uri="{BB962C8B-B14F-4D97-AF65-F5344CB8AC3E}">
        <p14:creationId xmlns:p14="http://schemas.microsoft.com/office/powerpoint/2010/main" val="2681163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68A58-1835-6EFF-C0FC-0AE114D1486B}"/>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9E5EC78-6073-95A3-68C7-FA332BA70F38}"/>
              </a:ext>
            </a:extLst>
          </p:cNvPr>
          <p:cNvSpPr txBox="1"/>
          <p:nvPr/>
        </p:nvSpPr>
        <p:spPr>
          <a:xfrm>
            <a:off x="225929" y="234893"/>
            <a:ext cx="5870071" cy="584775"/>
          </a:xfrm>
          <a:prstGeom prst="rect">
            <a:avLst/>
          </a:prstGeom>
          <a:noFill/>
        </p:spPr>
        <p:txBody>
          <a:bodyPr wrap="square" rtlCol="0">
            <a:spAutoFit/>
          </a:bodyPr>
          <a:lstStyle/>
          <a:p>
            <a:r>
              <a:rPr lang="zh-CN" altLang="en-US" sz="3200" b="1" dirty="0">
                <a:solidFill>
                  <a:schemeClr val="accent3"/>
                </a:solidFill>
                <a:cs typeface="+mn-ea"/>
                <a:sym typeface="+mn-lt"/>
              </a:rPr>
              <a:t>开源</a:t>
            </a:r>
            <a:r>
              <a:rPr lang="en-US" altLang="zh-CN" sz="3200" b="1" dirty="0">
                <a:solidFill>
                  <a:schemeClr val="accent3"/>
                </a:solidFill>
                <a:cs typeface="+mn-ea"/>
                <a:sym typeface="+mn-lt"/>
              </a:rPr>
              <a:t>OCR</a:t>
            </a:r>
            <a:r>
              <a:rPr lang="zh-CN" altLang="en-US" sz="3200" b="1" dirty="0">
                <a:solidFill>
                  <a:schemeClr val="accent3"/>
                </a:solidFill>
                <a:cs typeface="+mn-ea"/>
                <a:sym typeface="+mn-lt"/>
              </a:rPr>
              <a:t>（</a:t>
            </a:r>
            <a:r>
              <a:rPr lang="en-US" altLang="zh-CN" sz="3200" b="1" dirty="0">
                <a:solidFill>
                  <a:schemeClr val="accent3"/>
                </a:solidFill>
                <a:cs typeface="+mn-ea"/>
                <a:sym typeface="+mn-lt"/>
              </a:rPr>
              <a:t> </a:t>
            </a:r>
            <a:r>
              <a:rPr lang="en-US" altLang="zh-CN" sz="3200" b="1" dirty="0" err="1">
                <a:solidFill>
                  <a:schemeClr val="accent3"/>
                </a:solidFill>
                <a:cs typeface="+mn-ea"/>
                <a:sym typeface="+mn-lt"/>
              </a:rPr>
              <a:t>PaddleOCR</a:t>
            </a:r>
            <a:r>
              <a:rPr lang="en-US" altLang="zh-CN" sz="3200" b="1" dirty="0">
                <a:solidFill>
                  <a:schemeClr val="accent3"/>
                </a:solidFill>
                <a:cs typeface="+mn-ea"/>
                <a:sym typeface="+mn-lt"/>
              </a:rPr>
              <a:t> </a:t>
            </a:r>
            <a:r>
              <a:rPr lang="zh-CN" altLang="en-US" sz="3200" b="1" dirty="0">
                <a:solidFill>
                  <a:schemeClr val="accent3"/>
                </a:solidFill>
                <a:cs typeface="+mn-ea"/>
                <a:sym typeface="+mn-lt"/>
              </a:rPr>
              <a:t>）</a:t>
            </a:r>
          </a:p>
        </p:txBody>
      </p:sp>
      <p:sp>
        <p:nvSpPr>
          <p:cNvPr id="3" name="矩形 2">
            <a:extLst>
              <a:ext uri="{FF2B5EF4-FFF2-40B4-BE49-F238E27FC236}">
                <a16:creationId xmlns:a16="http://schemas.microsoft.com/office/drawing/2014/main" id="{33855B86-7D3D-F94C-DF84-DA65590DD58B}"/>
              </a:ext>
            </a:extLst>
          </p:cNvPr>
          <p:cNvSpPr/>
          <p:nvPr/>
        </p:nvSpPr>
        <p:spPr>
          <a:xfrm>
            <a:off x="0" y="234893"/>
            <a:ext cx="161366" cy="58477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Picture 4">
            <a:extLst>
              <a:ext uri="{FF2B5EF4-FFF2-40B4-BE49-F238E27FC236}">
                <a16:creationId xmlns:a16="http://schemas.microsoft.com/office/drawing/2014/main" id="{93939C60-8679-53B2-F220-53A2CC884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2658" y="265697"/>
            <a:ext cx="1893413" cy="55397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E28630A8-0B80-4C35-09D9-18F4024315BA}"/>
              </a:ext>
            </a:extLst>
          </p:cNvPr>
          <p:cNvSpPr txBox="1"/>
          <p:nvPr/>
        </p:nvSpPr>
        <p:spPr>
          <a:xfrm>
            <a:off x="7192927" y="6428601"/>
            <a:ext cx="4523874" cy="276999"/>
          </a:xfrm>
          <a:prstGeom prst="rect">
            <a:avLst/>
          </a:prstGeom>
          <a:noFill/>
        </p:spPr>
        <p:txBody>
          <a:bodyPr wrap="square" rtlCol="0">
            <a:spAutoFit/>
          </a:bodyPr>
          <a:lstStyle/>
          <a:p>
            <a:r>
              <a:rPr lang="en-US" altLang="zh-CN" sz="1200" dirty="0">
                <a:solidFill>
                  <a:schemeClr val="bg1">
                    <a:lumMod val="50000"/>
                  </a:schemeClr>
                </a:solidFill>
              </a:rPr>
              <a:t>Python </a:t>
            </a:r>
            <a:r>
              <a:rPr lang="zh-CN" altLang="en-US" sz="1200" dirty="0">
                <a:solidFill>
                  <a:schemeClr val="bg1">
                    <a:lumMod val="50000"/>
                  </a:schemeClr>
                </a:solidFill>
              </a:rPr>
              <a:t>指定单模型调用 </a:t>
            </a:r>
            <a:r>
              <a:rPr lang="en-US" altLang="zh-CN" sz="1200" dirty="0" err="1">
                <a:solidFill>
                  <a:schemeClr val="bg1">
                    <a:lumMod val="50000"/>
                  </a:schemeClr>
                </a:solidFill>
              </a:rPr>
              <a:t>PaddleOCR</a:t>
            </a:r>
            <a:r>
              <a:rPr lang="en-US" altLang="zh-CN" sz="1200" dirty="0">
                <a:solidFill>
                  <a:schemeClr val="bg1">
                    <a:lumMod val="50000"/>
                  </a:schemeClr>
                </a:solidFill>
              </a:rPr>
              <a:t> </a:t>
            </a:r>
            <a:r>
              <a:rPr lang="zh-CN" altLang="en-US" sz="1200" dirty="0">
                <a:solidFill>
                  <a:schemeClr val="bg1">
                    <a:lumMod val="50000"/>
                  </a:schemeClr>
                </a:solidFill>
              </a:rPr>
              <a:t>代码示例</a:t>
            </a:r>
          </a:p>
        </p:txBody>
      </p:sp>
      <p:pic>
        <p:nvPicPr>
          <p:cNvPr id="15" name="图片 14">
            <a:extLst>
              <a:ext uri="{FF2B5EF4-FFF2-40B4-BE49-F238E27FC236}">
                <a16:creationId xmlns:a16="http://schemas.microsoft.com/office/drawing/2014/main" id="{E585451C-9B54-57F8-3057-79793B3AAD7C}"/>
              </a:ext>
            </a:extLst>
          </p:cNvPr>
          <p:cNvPicPr>
            <a:picLocks noChangeAspect="1"/>
          </p:cNvPicPr>
          <p:nvPr/>
        </p:nvPicPr>
        <p:blipFill>
          <a:blip r:embed="rId4"/>
          <a:stretch>
            <a:fillRect/>
          </a:stretch>
        </p:blipFill>
        <p:spPr>
          <a:xfrm>
            <a:off x="140863" y="1035975"/>
            <a:ext cx="5955137" cy="2830241"/>
          </a:xfrm>
          <a:prstGeom prst="rect">
            <a:avLst/>
          </a:prstGeom>
        </p:spPr>
      </p:pic>
      <p:pic>
        <p:nvPicPr>
          <p:cNvPr id="17" name="图片 16">
            <a:extLst>
              <a:ext uri="{FF2B5EF4-FFF2-40B4-BE49-F238E27FC236}">
                <a16:creationId xmlns:a16="http://schemas.microsoft.com/office/drawing/2014/main" id="{286BBEFA-360C-2933-9F00-925B2E7CB02A}"/>
              </a:ext>
            </a:extLst>
          </p:cNvPr>
          <p:cNvPicPr>
            <a:picLocks noChangeAspect="1"/>
          </p:cNvPicPr>
          <p:nvPr/>
        </p:nvPicPr>
        <p:blipFill>
          <a:blip r:embed="rId5"/>
          <a:stretch>
            <a:fillRect/>
          </a:stretch>
        </p:blipFill>
        <p:spPr>
          <a:xfrm>
            <a:off x="140863" y="4005886"/>
            <a:ext cx="6997384" cy="1617400"/>
          </a:xfrm>
          <a:prstGeom prst="rect">
            <a:avLst/>
          </a:prstGeom>
        </p:spPr>
      </p:pic>
      <p:pic>
        <p:nvPicPr>
          <p:cNvPr id="19" name="图片 18" descr="机器上有按钮&#10;&#10;AI 生成的内容可能不正确。">
            <a:extLst>
              <a:ext uri="{FF2B5EF4-FFF2-40B4-BE49-F238E27FC236}">
                <a16:creationId xmlns:a16="http://schemas.microsoft.com/office/drawing/2014/main" id="{B4FAF54D-9E67-608F-9AD2-A0917FC124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2927" y="819668"/>
            <a:ext cx="4858210" cy="4858210"/>
          </a:xfrm>
          <a:prstGeom prst="rect">
            <a:avLst/>
          </a:prstGeom>
        </p:spPr>
      </p:pic>
    </p:spTree>
    <p:extLst>
      <p:ext uri="{BB962C8B-B14F-4D97-AF65-F5344CB8AC3E}">
        <p14:creationId xmlns:p14="http://schemas.microsoft.com/office/powerpoint/2010/main" val="1936393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7C49B-54A1-9F86-1C61-DC11E6C478C3}"/>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7764F0A-0AC1-CEA9-EFC6-05A30B712BA0}"/>
              </a:ext>
            </a:extLst>
          </p:cNvPr>
          <p:cNvSpPr txBox="1"/>
          <p:nvPr/>
        </p:nvSpPr>
        <p:spPr>
          <a:xfrm>
            <a:off x="225929" y="234893"/>
            <a:ext cx="5870071" cy="584775"/>
          </a:xfrm>
          <a:prstGeom prst="rect">
            <a:avLst/>
          </a:prstGeom>
          <a:noFill/>
        </p:spPr>
        <p:txBody>
          <a:bodyPr wrap="square" rtlCol="0">
            <a:spAutoFit/>
          </a:bodyPr>
          <a:lstStyle/>
          <a:p>
            <a:r>
              <a:rPr lang="zh-CN" altLang="en-US" sz="3200" b="1" dirty="0">
                <a:solidFill>
                  <a:schemeClr val="accent3"/>
                </a:solidFill>
                <a:cs typeface="+mn-ea"/>
                <a:sym typeface="+mn-lt"/>
              </a:rPr>
              <a:t>总结</a:t>
            </a:r>
          </a:p>
        </p:txBody>
      </p:sp>
      <p:sp>
        <p:nvSpPr>
          <p:cNvPr id="3" name="矩形 2">
            <a:extLst>
              <a:ext uri="{FF2B5EF4-FFF2-40B4-BE49-F238E27FC236}">
                <a16:creationId xmlns:a16="http://schemas.microsoft.com/office/drawing/2014/main" id="{27A0DC9D-DC33-4215-6521-ECCAA3D92E05}"/>
              </a:ext>
            </a:extLst>
          </p:cNvPr>
          <p:cNvSpPr/>
          <p:nvPr/>
        </p:nvSpPr>
        <p:spPr>
          <a:xfrm>
            <a:off x="0" y="234893"/>
            <a:ext cx="161366" cy="58477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AC62A0CE-48E8-B1E2-AEE2-F5B37D230577}"/>
              </a:ext>
            </a:extLst>
          </p:cNvPr>
          <p:cNvSpPr txBox="1"/>
          <p:nvPr/>
        </p:nvSpPr>
        <p:spPr>
          <a:xfrm>
            <a:off x="524940" y="890769"/>
            <a:ext cx="11142120" cy="5732338"/>
          </a:xfrm>
          <a:prstGeom prst="rect">
            <a:avLst/>
          </a:prstGeom>
          <a:noFill/>
        </p:spPr>
        <p:txBody>
          <a:bodyPr wrap="square">
            <a:spAutoFit/>
          </a:bodyPr>
          <a:lstStyle/>
          <a:p>
            <a:pPr>
              <a:lnSpc>
                <a:spcPct val="150000"/>
              </a:lnSpc>
            </a:pPr>
            <a:r>
              <a:rPr lang="zh-CN" altLang="en-US" b="1" dirty="0">
                <a:solidFill>
                  <a:schemeClr val="accent3"/>
                </a:solidFill>
              </a:rPr>
              <a:t>三类 </a:t>
            </a:r>
            <a:r>
              <a:rPr lang="en-US" altLang="zh-CN" b="1" dirty="0">
                <a:solidFill>
                  <a:schemeClr val="accent3"/>
                </a:solidFill>
              </a:rPr>
              <a:t>OCR</a:t>
            </a:r>
            <a:r>
              <a:rPr lang="zh-CN" altLang="en-US" b="1" dirty="0">
                <a:solidFill>
                  <a:schemeClr val="accent3"/>
                </a:solidFill>
              </a:rPr>
              <a:t>应用场景</a:t>
            </a:r>
            <a:endParaRPr lang="en-US" altLang="zh-CN" b="1" dirty="0">
              <a:solidFill>
                <a:schemeClr val="accent3"/>
              </a:solidFill>
            </a:endParaRPr>
          </a:p>
          <a:p>
            <a:pPr>
              <a:lnSpc>
                <a:spcPct val="150000"/>
              </a:lnSpc>
            </a:pPr>
            <a:r>
              <a:rPr lang="zh-CN" altLang="en-US" sz="1400" b="1" dirty="0">
                <a:solidFill>
                  <a:schemeClr val="accent3"/>
                </a:solidFill>
              </a:rPr>
              <a:t>传统 </a:t>
            </a:r>
            <a:r>
              <a:rPr lang="en-US" altLang="zh-CN" sz="1400" b="1" dirty="0">
                <a:solidFill>
                  <a:schemeClr val="accent3"/>
                </a:solidFill>
              </a:rPr>
              <a:t>OCR</a:t>
            </a:r>
            <a:r>
              <a:rPr lang="zh-CN" altLang="en-US" sz="1400" dirty="0"/>
              <a:t>：银行支票、发票等固定格式文档；实时性要求高的场景（如车牌识别）。</a:t>
            </a:r>
          </a:p>
          <a:p>
            <a:pPr>
              <a:lnSpc>
                <a:spcPct val="150000"/>
              </a:lnSpc>
            </a:pPr>
            <a:r>
              <a:rPr lang="zh-CN" altLang="en-US" sz="1400" b="1" dirty="0">
                <a:solidFill>
                  <a:schemeClr val="accent3"/>
                </a:solidFill>
              </a:rPr>
              <a:t>深度学习 </a:t>
            </a:r>
            <a:r>
              <a:rPr lang="en-US" altLang="zh-CN" sz="1400" b="1" dirty="0">
                <a:solidFill>
                  <a:schemeClr val="accent3"/>
                </a:solidFill>
              </a:rPr>
              <a:t>OCR</a:t>
            </a:r>
            <a:r>
              <a:rPr lang="zh-CN" altLang="en-US" sz="1400" dirty="0"/>
              <a:t>：自然场景文字（路牌、广告牌）、手写体识别；图书馆档案数字化。</a:t>
            </a:r>
          </a:p>
          <a:p>
            <a:pPr>
              <a:lnSpc>
                <a:spcPct val="150000"/>
              </a:lnSpc>
            </a:pPr>
            <a:r>
              <a:rPr lang="zh-CN" altLang="en-US" sz="1400" b="1" dirty="0">
                <a:solidFill>
                  <a:schemeClr val="accent3"/>
                </a:solidFill>
              </a:rPr>
              <a:t>大模型 </a:t>
            </a:r>
            <a:r>
              <a:rPr lang="en-US" altLang="zh-CN" sz="1400" b="1" dirty="0">
                <a:solidFill>
                  <a:schemeClr val="accent3"/>
                </a:solidFill>
              </a:rPr>
              <a:t>OCR</a:t>
            </a:r>
            <a:r>
              <a:rPr lang="zh-CN" altLang="en-US" sz="1400" dirty="0"/>
              <a:t>：跨语言文档（多语种混合文本）、低质量图像修复（如古籍数字化）；工业质检中的复杂文本提取。</a:t>
            </a:r>
            <a:endParaRPr lang="en-US" altLang="zh-CN" sz="1400" dirty="0"/>
          </a:p>
          <a:p>
            <a:pPr>
              <a:lnSpc>
                <a:spcPct val="150000"/>
              </a:lnSpc>
            </a:pPr>
            <a:r>
              <a:rPr lang="zh-CN" altLang="en-US" b="1" dirty="0">
                <a:solidFill>
                  <a:schemeClr val="accent3"/>
                </a:solidFill>
              </a:rPr>
              <a:t>三类 </a:t>
            </a:r>
            <a:r>
              <a:rPr lang="en-US" altLang="zh-CN" b="1" dirty="0">
                <a:solidFill>
                  <a:schemeClr val="accent3"/>
                </a:solidFill>
              </a:rPr>
              <a:t>OCR </a:t>
            </a:r>
            <a:r>
              <a:rPr lang="zh-CN" altLang="en-US" b="1" dirty="0">
                <a:solidFill>
                  <a:schemeClr val="accent3"/>
                </a:solidFill>
              </a:rPr>
              <a:t>优缺点</a:t>
            </a:r>
            <a:endParaRPr lang="en-US" altLang="zh-CN" dirty="0">
              <a:solidFill>
                <a:schemeClr val="accent3"/>
              </a:solidFill>
            </a:endParaRPr>
          </a:p>
          <a:p>
            <a:pPr>
              <a:lnSpc>
                <a:spcPct val="150000"/>
              </a:lnSpc>
            </a:pPr>
            <a:r>
              <a:rPr lang="zh-CN" altLang="en-US" sz="1400" b="1" dirty="0">
                <a:solidFill>
                  <a:schemeClr val="accent3"/>
                </a:solidFill>
              </a:rPr>
              <a:t>传统 </a:t>
            </a:r>
            <a:r>
              <a:rPr lang="en-US" altLang="zh-CN" sz="1400" b="1" dirty="0">
                <a:solidFill>
                  <a:schemeClr val="accent3"/>
                </a:solidFill>
              </a:rPr>
              <a:t>OCR</a:t>
            </a:r>
          </a:p>
          <a:p>
            <a:pPr marL="285750" indent="-285750">
              <a:lnSpc>
                <a:spcPct val="150000"/>
              </a:lnSpc>
              <a:buFont typeface="Arial" panose="020B0604020202020204" pitchFamily="34" charset="0"/>
              <a:buChar char="•"/>
            </a:pPr>
            <a:r>
              <a:rPr lang="zh-CN" altLang="en-US" sz="1400" dirty="0"/>
              <a:t>优点：计算资源需求低，适合实时场景（如车牌识别）；规则明确，调试周期短。</a:t>
            </a:r>
          </a:p>
          <a:p>
            <a:pPr marL="285750" indent="-285750">
              <a:lnSpc>
                <a:spcPct val="150000"/>
              </a:lnSpc>
              <a:buFont typeface="Arial" panose="020B0604020202020204" pitchFamily="34" charset="0"/>
              <a:buChar char="•"/>
            </a:pPr>
            <a:r>
              <a:rPr lang="zh-CN" altLang="en-US" sz="1400" dirty="0"/>
              <a:t>缺点：流程复杂导致误差累积；难以处理手写体、模糊图像；泛化能力差。</a:t>
            </a:r>
          </a:p>
          <a:p>
            <a:pPr>
              <a:lnSpc>
                <a:spcPct val="150000"/>
              </a:lnSpc>
            </a:pPr>
            <a:r>
              <a:rPr lang="zh-CN" altLang="en-US" sz="1400" b="1" dirty="0">
                <a:solidFill>
                  <a:schemeClr val="accent3"/>
                </a:solidFill>
              </a:rPr>
              <a:t>深度学习 </a:t>
            </a:r>
            <a:r>
              <a:rPr lang="en-US" altLang="zh-CN" sz="1400" b="1" dirty="0">
                <a:solidFill>
                  <a:schemeClr val="accent3"/>
                </a:solidFill>
              </a:rPr>
              <a:t>OCR</a:t>
            </a:r>
          </a:p>
          <a:p>
            <a:pPr marL="285750" indent="-285750">
              <a:lnSpc>
                <a:spcPct val="150000"/>
              </a:lnSpc>
              <a:buFont typeface="Arial" panose="020B0604020202020204" pitchFamily="34" charset="0"/>
              <a:buChar char="•"/>
            </a:pPr>
            <a:r>
              <a:rPr lang="zh-CN" altLang="en-US" sz="1400" dirty="0"/>
              <a:t>优点：端到端简化流程；高精度识别复杂文本</a:t>
            </a:r>
            <a:r>
              <a:rPr lang="en-US" altLang="zh-CN" sz="1400" dirty="0"/>
              <a:t>,</a:t>
            </a:r>
            <a:r>
              <a:rPr lang="zh-CN" altLang="en-US" sz="1400" dirty="0"/>
              <a:t>如医疗票据、化验单、保险单等；支持整行识别避免字符分割。结合自然语言处理（</a:t>
            </a:r>
            <a:r>
              <a:rPr lang="en-US" altLang="zh-CN" sz="1400" dirty="0"/>
              <a:t>NLP</a:t>
            </a:r>
            <a:r>
              <a:rPr lang="zh-CN" altLang="en-US" sz="1400" dirty="0"/>
              <a:t>）等人工智能技术，可实现更智能化的文字识别和信息提取功能。例如，在金融行业中，深度学习 </a:t>
            </a:r>
            <a:r>
              <a:rPr lang="en-US" altLang="zh-CN" sz="1400" dirty="0"/>
              <a:t>OCR </a:t>
            </a:r>
            <a:r>
              <a:rPr lang="zh-CN" altLang="en-US" sz="1400" dirty="0"/>
              <a:t>技术被用于票据审核、合同管理等场景，显著提高了工作效率。</a:t>
            </a:r>
          </a:p>
          <a:p>
            <a:pPr marL="285750" indent="-285750">
              <a:lnSpc>
                <a:spcPct val="150000"/>
              </a:lnSpc>
              <a:buFont typeface="Arial" panose="020B0604020202020204" pitchFamily="34" charset="0"/>
              <a:buChar char="•"/>
            </a:pPr>
            <a:r>
              <a:rPr lang="zh-CN" altLang="en-US" sz="1400" dirty="0"/>
              <a:t>缺点：依赖大量标注数据和</a:t>
            </a:r>
            <a:r>
              <a:rPr lang="en-US" altLang="zh-CN" sz="1400" dirty="0"/>
              <a:t>GPU</a:t>
            </a:r>
            <a:r>
              <a:rPr lang="zh-CN" altLang="en-US" sz="1400" dirty="0"/>
              <a:t>资源；模型训练耗时（数小时至数天）。</a:t>
            </a:r>
          </a:p>
          <a:p>
            <a:pPr>
              <a:lnSpc>
                <a:spcPct val="150000"/>
              </a:lnSpc>
            </a:pPr>
            <a:r>
              <a:rPr lang="zh-CN" altLang="en-US" sz="1400" b="1" dirty="0">
                <a:solidFill>
                  <a:schemeClr val="accent3"/>
                </a:solidFill>
              </a:rPr>
              <a:t>大模型 </a:t>
            </a:r>
            <a:r>
              <a:rPr lang="en-US" altLang="zh-CN" sz="1400" b="1" dirty="0">
                <a:solidFill>
                  <a:schemeClr val="accent3"/>
                </a:solidFill>
              </a:rPr>
              <a:t>OCR</a:t>
            </a:r>
          </a:p>
          <a:p>
            <a:pPr marL="285750" indent="-285750">
              <a:lnSpc>
                <a:spcPct val="150000"/>
              </a:lnSpc>
              <a:buFont typeface="Arial" panose="020B0604020202020204" pitchFamily="34" charset="0"/>
              <a:buChar char="•"/>
            </a:pPr>
            <a:r>
              <a:rPr lang="zh-CN" altLang="en-US" sz="1400" dirty="0"/>
              <a:t>优点：泛化能力强，适应多场景；结合语言模型优化语义连贯性；支持少样本迁移。</a:t>
            </a:r>
          </a:p>
          <a:p>
            <a:pPr marL="285750" indent="-285750">
              <a:lnSpc>
                <a:spcPct val="150000"/>
              </a:lnSpc>
              <a:buFont typeface="Arial" panose="020B0604020202020204" pitchFamily="34" charset="0"/>
              <a:buChar char="•"/>
            </a:pPr>
            <a:r>
              <a:rPr lang="zh-CN" altLang="en-US" sz="1400" dirty="0"/>
              <a:t>缺点：训练成本极高；部署需高性能硬件；模型解释性差。不过现在国内很多大模型都免费开源，我们关注的是如何以大模型的优势补己所短，后为己用。</a:t>
            </a:r>
          </a:p>
        </p:txBody>
      </p:sp>
    </p:spTree>
    <p:extLst>
      <p:ext uri="{BB962C8B-B14F-4D97-AF65-F5344CB8AC3E}">
        <p14:creationId xmlns:p14="http://schemas.microsoft.com/office/powerpoint/2010/main" val="4139998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E13B01D-6CB8-827D-8D2B-762560D3009E}"/>
              </a:ext>
            </a:extLst>
          </p:cNvPr>
          <p:cNvSpPr txBox="1"/>
          <p:nvPr/>
        </p:nvSpPr>
        <p:spPr>
          <a:xfrm>
            <a:off x="549527" y="934276"/>
            <a:ext cx="9453789" cy="5401992"/>
          </a:xfrm>
          <a:prstGeom prst="rect">
            <a:avLst/>
          </a:prstGeom>
          <a:noFill/>
        </p:spPr>
        <p:txBody>
          <a:bodyPr wrap="square" rtlCol="0">
            <a:spAutoFit/>
          </a:bodyPr>
          <a:lstStyle/>
          <a:p>
            <a:pPr>
              <a:lnSpc>
                <a:spcPct val="150000"/>
              </a:lnSpc>
            </a:pPr>
            <a:r>
              <a:rPr lang="zh-CN" altLang="en-US" b="1" dirty="0">
                <a:solidFill>
                  <a:schemeClr val="accent3"/>
                </a:solidFill>
              </a:rPr>
              <a:t>参考文档</a:t>
            </a:r>
            <a:endParaRPr lang="en-US" altLang="zh-CN" b="1" dirty="0">
              <a:solidFill>
                <a:schemeClr val="accent3"/>
              </a:solidFill>
            </a:endParaRPr>
          </a:p>
          <a:p>
            <a:pPr marL="285750" indent="-285750">
              <a:lnSpc>
                <a:spcPct val="150000"/>
              </a:lnSpc>
              <a:buFont typeface="Arial" panose="020B0604020202020204" pitchFamily="34" charset="0"/>
              <a:buChar char="•"/>
            </a:pPr>
            <a:r>
              <a:rPr lang="en-US" altLang="zh-CN" sz="1600" dirty="0"/>
              <a:t>https://paddlepaddle.github.io/PaddleOCR/latest/ppocr/quick_start.html</a:t>
            </a:r>
          </a:p>
          <a:p>
            <a:pPr marL="285750" indent="-285750">
              <a:lnSpc>
                <a:spcPct val="150000"/>
              </a:lnSpc>
              <a:buFont typeface="Arial" panose="020B0604020202020204" pitchFamily="34" charset="0"/>
              <a:buChar char="•"/>
            </a:pPr>
            <a:r>
              <a:rPr lang="en-US" altLang="zh-CN" sz="1600" dirty="0"/>
              <a:t>https://juejin.cn/post/7260146586860912699</a:t>
            </a:r>
          </a:p>
          <a:p>
            <a:pPr marL="285750" indent="-285750">
              <a:lnSpc>
                <a:spcPct val="150000"/>
              </a:lnSpc>
              <a:buFont typeface="Arial" panose="020B0604020202020204" pitchFamily="34" charset="0"/>
              <a:buChar char="•"/>
            </a:pPr>
            <a:r>
              <a:rPr lang="en-US" altLang="zh-CN" sz="1600" dirty="0"/>
              <a:t>https://developer.aliyun.com/article/1652476</a:t>
            </a:r>
          </a:p>
          <a:p>
            <a:pPr>
              <a:lnSpc>
                <a:spcPct val="150000"/>
              </a:lnSpc>
            </a:pPr>
            <a:r>
              <a:rPr lang="zh-CN" altLang="en-US" b="1" dirty="0">
                <a:solidFill>
                  <a:schemeClr val="accent3"/>
                </a:solidFill>
              </a:rPr>
              <a:t>开源项目</a:t>
            </a:r>
            <a:endParaRPr lang="en-US" altLang="zh-CN" b="1" dirty="0">
              <a:solidFill>
                <a:schemeClr val="accent3"/>
              </a:solidFill>
            </a:endParaRPr>
          </a:p>
          <a:p>
            <a:pPr marL="285750" indent="-285750">
              <a:lnSpc>
                <a:spcPct val="150000"/>
              </a:lnSpc>
              <a:buFont typeface="Arial" panose="020B0604020202020204" pitchFamily="34" charset="0"/>
              <a:buChar char="•"/>
            </a:pPr>
            <a:r>
              <a:rPr lang="en-US" altLang="zh-CN" sz="1600" dirty="0"/>
              <a:t>https://github.com/PaddlePaddle/PaddleOCR star 47.7k </a:t>
            </a:r>
          </a:p>
          <a:p>
            <a:pPr marL="285750" indent="-285750">
              <a:lnSpc>
                <a:spcPct val="150000"/>
              </a:lnSpc>
              <a:buFont typeface="Arial" panose="020B0604020202020204" pitchFamily="34" charset="0"/>
              <a:buChar char="•"/>
            </a:pPr>
            <a:r>
              <a:rPr lang="en-US" altLang="zh-CN" sz="1600" dirty="0"/>
              <a:t>https://github.com/tesseract-ocr/tesseract star 65.6k</a:t>
            </a:r>
          </a:p>
          <a:p>
            <a:pPr marL="285750" indent="-285750">
              <a:lnSpc>
                <a:spcPct val="150000"/>
              </a:lnSpc>
              <a:buFont typeface="Arial" panose="020B0604020202020204" pitchFamily="34" charset="0"/>
              <a:buChar char="•"/>
            </a:pPr>
            <a:r>
              <a:rPr lang="en-US" altLang="zh-CN" sz="1600" dirty="0"/>
              <a:t>https://github.com/JaidedAI/EasyOCR star 26k</a:t>
            </a:r>
          </a:p>
          <a:p>
            <a:pPr marL="285750" indent="-285750">
              <a:lnSpc>
                <a:spcPct val="150000"/>
              </a:lnSpc>
              <a:buFont typeface="Arial" panose="020B0604020202020204" pitchFamily="34" charset="0"/>
              <a:buChar char="•"/>
            </a:pPr>
            <a:r>
              <a:rPr lang="en-US" altLang="zh-CN" sz="1600" dirty="0"/>
              <a:t>https://github.com/hiroi-sora/Umi-OCR star 31.1k</a:t>
            </a:r>
          </a:p>
          <a:p>
            <a:pPr marL="285750" indent="-285750">
              <a:lnSpc>
                <a:spcPct val="150000"/>
              </a:lnSpc>
              <a:buFont typeface="Arial" panose="020B0604020202020204" pitchFamily="34" charset="0"/>
              <a:buChar char="•"/>
            </a:pPr>
            <a:r>
              <a:rPr lang="en-US" altLang="zh-CN" sz="1600" dirty="0"/>
              <a:t>https://github.com/Ucas-HaoranWei/GOT-OCR2.0 star 7.3k</a:t>
            </a:r>
          </a:p>
          <a:p>
            <a:pPr marL="285750" indent="-285750">
              <a:lnSpc>
                <a:spcPct val="150000"/>
              </a:lnSpc>
              <a:buFont typeface="Arial" panose="020B0604020202020204" pitchFamily="34" charset="0"/>
              <a:buChar char="•"/>
            </a:pPr>
            <a:r>
              <a:rPr lang="en-US" altLang="zh-CN" sz="1600" dirty="0"/>
              <a:t>https://github.com/xushengfeng/eSearch star 5.4k</a:t>
            </a:r>
          </a:p>
          <a:p>
            <a:pPr marL="285750" indent="-285750">
              <a:lnSpc>
                <a:spcPct val="150000"/>
              </a:lnSpc>
              <a:buFont typeface="Arial" panose="020B0604020202020204" pitchFamily="34" charset="0"/>
              <a:buChar char="•"/>
            </a:pPr>
            <a:r>
              <a:rPr lang="en-US" altLang="zh-CN" sz="1600" dirty="0"/>
              <a:t>https://github.com/mindee/doctr star 4.5k</a:t>
            </a:r>
          </a:p>
          <a:p>
            <a:pPr marL="285750" indent="-285750">
              <a:lnSpc>
                <a:spcPct val="150000"/>
              </a:lnSpc>
              <a:buFont typeface="Arial" panose="020B0604020202020204" pitchFamily="34" charset="0"/>
              <a:buChar char="•"/>
            </a:pPr>
            <a:r>
              <a:rPr lang="en-US" altLang="zh-CN" sz="1600" dirty="0"/>
              <a:t>https://github.com/open-mmlab/mmocr stark 4.5k</a:t>
            </a:r>
          </a:p>
          <a:p>
            <a:pPr marL="285750" indent="-285750">
              <a:lnSpc>
                <a:spcPct val="150000"/>
              </a:lnSpc>
              <a:buFont typeface="Arial" panose="020B0604020202020204" pitchFamily="34" charset="0"/>
              <a:buChar char="•"/>
            </a:pPr>
            <a:r>
              <a:rPr lang="en-US" altLang="zh-CN" sz="1600" dirty="0"/>
              <a:t>https://github.com/emedvedev/attention-ocr star 1.1k</a:t>
            </a:r>
          </a:p>
        </p:txBody>
      </p:sp>
      <p:sp>
        <p:nvSpPr>
          <p:cNvPr id="3" name="文本框 2">
            <a:extLst>
              <a:ext uri="{FF2B5EF4-FFF2-40B4-BE49-F238E27FC236}">
                <a16:creationId xmlns:a16="http://schemas.microsoft.com/office/drawing/2014/main" id="{4438F22E-E855-F83D-5123-FE3D1FE5A03E}"/>
              </a:ext>
            </a:extLst>
          </p:cNvPr>
          <p:cNvSpPr txBox="1"/>
          <p:nvPr/>
        </p:nvSpPr>
        <p:spPr>
          <a:xfrm>
            <a:off x="225929" y="234893"/>
            <a:ext cx="6520423" cy="584775"/>
          </a:xfrm>
          <a:prstGeom prst="rect">
            <a:avLst/>
          </a:prstGeom>
          <a:noFill/>
        </p:spPr>
        <p:txBody>
          <a:bodyPr wrap="square" rtlCol="0">
            <a:spAutoFit/>
          </a:bodyPr>
          <a:lstStyle/>
          <a:p>
            <a:r>
              <a:rPr lang="zh-CN" altLang="en-US" sz="3200" b="1" dirty="0">
                <a:solidFill>
                  <a:schemeClr val="accent3"/>
                </a:solidFill>
                <a:cs typeface="+mn-ea"/>
                <a:sym typeface="+mn-lt"/>
              </a:rPr>
              <a:t>参考资料</a:t>
            </a:r>
          </a:p>
        </p:txBody>
      </p:sp>
      <p:sp>
        <p:nvSpPr>
          <p:cNvPr id="4" name="矩形 3">
            <a:extLst>
              <a:ext uri="{FF2B5EF4-FFF2-40B4-BE49-F238E27FC236}">
                <a16:creationId xmlns:a16="http://schemas.microsoft.com/office/drawing/2014/main" id="{25216ACA-93E8-A981-8BF2-CF112B12735F}"/>
              </a:ext>
            </a:extLst>
          </p:cNvPr>
          <p:cNvSpPr/>
          <p:nvPr/>
        </p:nvSpPr>
        <p:spPr>
          <a:xfrm>
            <a:off x="0" y="234893"/>
            <a:ext cx="161366" cy="58477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713898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C694C-C8B6-FB06-FA25-62378E8148CF}"/>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744B0448-6C5B-43A8-63B8-556A05AFB402}"/>
              </a:ext>
            </a:extLst>
          </p:cNvPr>
          <p:cNvSpPr txBox="1"/>
          <p:nvPr/>
        </p:nvSpPr>
        <p:spPr>
          <a:xfrm>
            <a:off x="2765992" y="2884236"/>
            <a:ext cx="6660016" cy="1089529"/>
          </a:xfrm>
          <a:prstGeom prst="rect">
            <a:avLst/>
          </a:prstGeom>
          <a:noFill/>
        </p:spPr>
        <p:txBody>
          <a:bodyPr wrap="square">
            <a:spAutoFit/>
          </a:bodyPr>
          <a:lstStyle/>
          <a:p>
            <a:pPr algn="ctr">
              <a:lnSpc>
                <a:spcPct val="90000"/>
              </a:lnSpc>
              <a:spcBef>
                <a:spcPct val="0"/>
              </a:spcBef>
              <a:spcAft>
                <a:spcPts val="600"/>
              </a:spcAft>
            </a:pPr>
            <a:r>
              <a:rPr lang="en-US" altLang="zh-CN" sz="7200" b="1" kern="1200" dirty="0">
                <a:solidFill>
                  <a:schemeClr val="accent3"/>
                </a:solidFill>
                <a:cs typeface="+mn-ea"/>
                <a:sym typeface="+mn-lt"/>
              </a:rPr>
              <a:t>THANKS</a:t>
            </a:r>
            <a:endParaRPr lang="zh-CN" altLang="en-US" sz="7200" b="1" kern="1200" dirty="0">
              <a:solidFill>
                <a:schemeClr val="accent3"/>
              </a:solidFill>
              <a:cs typeface="+mn-ea"/>
              <a:sym typeface="+mn-lt"/>
            </a:endParaRPr>
          </a:p>
        </p:txBody>
      </p:sp>
    </p:spTree>
    <p:extLst>
      <p:ext uri="{BB962C8B-B14F-4D97-AF65-F5344CB8AC3E}">
        <p14:creationId xmlns:p14="http://schemas.microsoft.com/office/powerpoint/2010/main" val="347499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9E0D828-58D1-6CF3-8391-C57B7368F6FB}"/>
              </a:ext>
            </a:extLst>
          </p:cNvPr>
          <p:cNvSpPr txBox="1"/>
          <p:nvPr/>
        </p:nvSpPr>
        <p:spPr>
          <a:xfrm>
            <a:off x="225931" y="234893"/>
            <a:ext cx="2450034" cy="584775"/>
          </a:xfrm>
          <a:prstGeom prst="rect">
            <a:avLst/>
          </a:prstGeom>
          <a:noFill/>
        </p:spPr>
        <p:txBody>
          <a:bodyPr wrap="square" rtlCol="0">
            <a:spAutoFit/>
          </a:bodyPr>
          <a:lstStyle/>
          <a:p>
            <a:r>
              <a:rPr lang="zh-CN" altLang="en-US" sz="3200" b="1" dirty="0">
                <a:solidFill>
                  <a:schemeClr val="accent3"/>
                </a:solidFill>
                <a:cs typeface="+mn-ea"/>
                <a:sym typeface="+mn-lt"/>
              </a:rPr>
              <a:t>什么是 </a:t>
            </a:r>
            <a:r>
              <a:rPr lang="en-US" altLang="zh-CN" sz="3200" b="1" dirty="0">
                <a:solidFill>
                  <a:schemeClr val="accent3"/>
                </a:solidFill>
                <a:cs typeface="+mn-ea"/>
                <a:sym typeface="+mn-lt"/>
              </a:rPr>
              <a:t>OCR</a:t>
            </a:r>
            <a:endParaRPr lang="zh-CN" altLang="en-US" sz="3200" b="1" dirty="0">
              <a:solidFill>
                <a:schemeClr val="accent3"/>
              </a:solidFill>
              <a:cs typeface="+mn-ea"/>
              <a:sym typeface="+mn-lt"/>
            </a:endParaRPr>
          </a:p>
        </p:txBody>
      </p:sp>
      <p:sp>
        <p:nvSpPr>
          <p:cNvPr id="4" name="文本框 3">
            <a:extLst>
              <a:ext uri="{FF2B5EF4-FFF2-40B4-BE49-F238E27FC236}">
                <a16:creationId xmlns:a16="http://schemas.microsoft.com/office/drawing/2014/main" id="{2419DC51-8D7D-9BE5-A558-D998F63C2690}"/>
              </a:ext>
            </a:extLst>
          </p:cNvPr>
          <p:cNvSpPr txBox="1"/>
          <p:nvPr/>
        </p:nvSpPr>
        <p:spPr>
          <a:xfrm>
            <a:off x="223315" y="927176"/>
            <a:ext cx="11534285" cy="873957"/>
          </a:xfrm>
          <a:prstGeom prst="rect">
            <a:avLst/>
          </a:prstGeom>
          <a:noFill/>
        </p:spPr>
        <p:txBody>
          <a:bodyPr wrap="square">
            <a:spAutoFit/>
          </a:bodyPr>
          <a:lstStyle/>
          <a:p>
            <a:pPr>
              <a:lnSpc>
                <a:spcPct val="150000"/>
              </a:lnSpc>
            </a:pPr>
            <a:r>
              <a:rPr lang="en-US" altLang="zh-CN" b="1" i="0" dirty="0">
                <a:solidFill>
                  <a:schemeClr val="accent3"/>
                </a:solidFill>
                <a:effectLst/>
                <a:cs typeface="+mn-ea"/>
                <a:sym typeface="+mn-lt"/>
              </a:rPr>
              <a:t>OCR</a:t>
            </a:r>
            <a:r>
              <a:rPr lang="en-US" altLang="zh-CN" b="0" i="0" dirty="0">
                <a:solidFill>
                  <a:srgbClr val="1F2328"/>
                </a:solidFill>
                <a:effectLst/>
                <a:cs typeface="+mn-ea"/>
                <a:sym typeface="+mn-lt"/>
              </a:rPr>
              <a:t>(Optical Character Recognition</a:t>
            </a:r>
            <a:r>
              <a:rPr lang="zh-CN" altLang="en-US" b="0" i="0" dirty="0">
                <a:solidFill>
                  <a:srgbClr val="1F2328"/>
                </a:solidFill>
                <a:effectLst/>
                <a:cs typeface="+mn-ea"/>
                <a:sym typeface="+mn-lt"/>
              </a:rPr>
              <a:t>，光学字符识别</a:t>
            </a:r>
            <a:r>
              <a:rPr lang="en-US" altLang="zh-CN" b="0" i="0" dirty="0">
                <a:solidFill>
                  <a:srgbClr val="1F2328"/>
                </a:solidFill>
                <a:effectLst/>
                <a:cs typeface="+mn-ea"/>
                <a:sym typeface="+mn-lt"/>
              </a:rPr>
              <a:t>)</a:t>
            </a:r>
            <a:r>
              <a:rPr lang="zh-CN" altLang="en-US" b="0" i="0" dirty="0">
                <a:solidFill>
                  <a:srgbClr val="1F2328"/>
                </a:solidFill>
                <a:effectLst/>
                <a:cs typeface="+mn-ea"/>
                <a:sym typeface="+mn-lt"/>
              </a:rPr>
              <a:t>，是从图像中识别出文字的技术，利用机器将图像中手写或印刷文本转换为计算机可以直接处理的格式。</a:t>
            </a:r>
            <a:endParaRPr lang="zh-CN" altLang="en-US" dirty="0">
              <a:cs typeface="+mn-ea"/>
              <a:sym typeface="+mn-lt"/>
            </a:endParaRPr>
          </a:p>
        </p:txBody>
      </p:sp>
      <p:sp>
        <p:nvSpPr>
          <p:cNvPr id="7" name="矩形 6">
            <a:extLst>
              <a:ext uri="{FF2B5EF4-FFF2-40B4-BE49-F238E27FC236}">
                <a16:creationId xmlns:a16="http://schemas.microsoft.com/office/drawing/2014/main" id="{2A27D294-E322-4E26-980D-2D7C8C4A2698}"/>
              </a:ext>
            </a:extLst>
          </p:cNvPr>
          <p:cNvSpPr/>
          <p:nvPr/>
        </p:nvSpPr>
        <p:spPr>
          <a:xfrm>
            <a:off x="0" y="234893"/>
            <a:ext cx="161366" cy="58477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a:extLst>
              <a:ext uri="{FF2B5EF4-FFF2-40B4-BE49-F238E27FC236}">
                <a16:creationId xmlns:a16="http://schemas.microsoft.com/office/drawing/2014/main" id="{393807EC-3C67-BEC5-2BF2-45F8998E46A3}"/>
              </a:ext>
            </a:extLst>
          </p:cNvPr>
          <p:cNvSpPr txBox="1"/>
          <p:nvPr/>
        </p:nvSpPr>
        <p:spPr>
          <a:xfrm>
            <a:off x="223315" y="1936367"/>
            <a:ext cx="1556576" cy="369332"/>
          </a:xfrm>
          <a:prstGeom prst="rect">
            <a:avLst/>
          </a:prstGeom>
          <a:noFill/>
        </p:spPr>
        <p:txBody>
          <a:bodyPr wrap="square" rtlCol="0">
            <a:spAutoFit/>
          </a:bodyPr>
          <a:lstStyle/>
          <a:p>
            <a:r>
              <a:rPr lang="zh-CN" altLang="en-US" b="1" dirty="0">
                <a:solidFill>
                  <a:schemeClr val="accent3"/>
                </a:solidFill>
              </a:rPr>
              <a:t>技术发展历程</a:t>
            </a:r>
          </a:p>
        </p:txBody>
      </p:sp>
      <p:sp>
        <p:nvSpPr>
          <p:cNvPr id="11" name="文本框 10">
            <a:extLst>
              <a:ext uri="{FF2B5EF4-FFF2-40B4-BE49-F238E27FC236}">
                <a16:creationId xmlns:a16="http://schemas.microsoft.com/office/drawing/2014/main" id="{DC972BBF-577E-A7B9-A6B9-2FF43B239C86}"/>
              </a:ext>
            </a:extLst>
          </p:cNvPr>
          <p:cNvSpPr txBox="1"/>
          <p:nvPr/>
        </p:nvSpPr>
        <p:spPr>
          <a:xfrm>
            <a:off x="228187" y="5870872"/>
            <a:ext cx="4952348" cy="705706"/>
          </a:xfrm>
          <a:prstGeom prst="rect">
            <a:avLst/>
          </a:prstGeom>
          <a:noFill/>
          <a:ln>
            <a:noFill/>
          </a:ln>
        </p:spPr>
        <p:txBody>
          <a:bodyPr wrap="square" rtlCol="0">
            <a:spAutoFit/>
          </a:bodyPr>
          <a:lstStyle/>
          <a:p>
            <a:pPr>
              <a:lnSpc>
                <a:spcPct val="150000"/>
              </a:lnSpc>
            </a:pPr>
            <a:r>
              <a:rPr lang="en-US" altLang="zh-CN" sz="1600" b="1" dirty="0">
                <a:solidFill>
                  <a:schemeClr val="accent3"/>
                </a:solidFill>
              </a:rPr>
              <a:t>1870</a:t>
            </a:r>
            <a:r>
              <a:rPr lang="en-US" altLang="zh-CN" sz="1600" dirty="0"/>
              <a:t> </a:t>
            </a:r>
          </a:p>
          <a:p>
            <a:pPr>
              <a:lnSpc>
                <a:spcPct val="150000"/>
              </a:lnSpc>
            </a:pPr>
            <a:r>
              <a:rPr lang="zh-CN" altLang="en-US" sz="1200" dirty="0"/>
              <a:t>电报技术和为盲人设计的阅读设备标志 </a:t>
            </a:r>
            <a:r>
              <a:rPr lang="en-US" altLang="zh-CN" sz="1200" dirty="0"/>
              <a:t>OCR </a:t>
            </a:r>
            <a:r>
              <a:rPr lang="zh-CN" altLang="en-US" sz="1200" dirty="0"/>
              <a:t>技术的诞生</a:t>
            </a:r>
            <a:endParaRPr lang="en-US" altLang="zh-CN" sz="1200" dirty="0"/>
          </a:p>
        </p:txBody>
      </p:sp>
      <p:cxnSp>
        <p:nvCxnSpPr>
          <p:cNvPr id="14" name="直接箭头连接符 13">
            <a:extLst>
              <a:ext uri="{FF2B5EF4-FFF2-40B4-BE49-F238E27FC236}">
                <a16:creationId xmlns:a16="http://schemas.microsoft.com/office/drawing/2014/main" id="{1D188128-5840-670F-E6FA-D78DEC38C576}"/>
              </a:ext>
            </a:extLst>
          </p:cNvPr>
          <p:cNvCxnSpPr>
            <a:cxnSpLocks/>
          </p:cNvCxnSpPr>
          <p:nvPr/>
        </p:nvCxnSpPr>
        <p:spPr>
          <a:xfrm flipV="1">
            <a:off x="161366" y="2216745"/>
            <a:ext cx="7275260" cy="3794759"/>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FFCC9A23-A4BE-D407-A772-8B06C5D9BF21}"/>
              </a:ext>
            </a:extLst>
          </p:cNvPr>
          <p:cNvSpPr txBox="1"/>
          <p:nvPr/>
        </p:nvSpPr>
        <p:spPr>
          <a:xfrm>
            <a:off x="1969685" y="5108431"/>
            <a:ext cx="6303300" cy="705706"/>
          </a:xfrm>
          <a:prstGeom prst="rect">
            <a:avLst/>
          </a:prstGeom>
          <a:noFill/>
          <a:ln>
            <a:noFill/>
          </a:ln>
        </p:spPr>
        <p:txBody>
          <a:bodyPr wrap="square" rtlCol="0">
            <a:spAutoFit/>
          </a:bodyPr>
          <a:lstStyle/>
          <a:p>
            <a:pPr>
              <a:lnSpc>
                <a:spcPct val="150000"/>
              </a:lnSpc>
            </a:pPr>
            <a:r>
              <a:rPr lang="en-US" altLang="zh-CN" sz="1600" b="1" dirty="0">
                <a:solidFill>
                  <a:schemeClr val="accent3"/>
                </a:solidFill>
              </a:rPr>
              <a:t>2000</a:t>
            </a:r>
            <a:r>
              <a:rPr lang="en-US" altLang="zh-CN" sz="1600" dirty="0"/>
              <a:t> </a:t>
            </a:r>
          </a:p>
          <a:p>
            <a:pPr>
              <a:lnSpc>
                <a:spcPct val="150000"/>
              </a:lnSpc>
            </a:pPr>
            <a:r>
              <a:rPr lang="zh-CN" altLang="en-US" sz="1200" dirty="0"/>
              <a:t>在线服务（</a:t>
            </a:r>
            <a:r>
              <a:rPr lang="en-US" altLang="zh-CN" sz="1200" dirty="0"/>
              <a:t>WEBOCR</a:t>
            </a:r>
            <a:r>
              <a:rPr lang="zh-CN" altLang="en-US" sz="1200" dirty="0"/>
              <a:t>）的发展，让 </a:t>
            </a:r>
            <a:r>
              <a:rPr lang="en-US" altLang="zh-CN" sz="1200" dirty="0"/>
              <a:t>OCR </a:t>
            </a:r>
            <a:r>
              <a:rPr lang="zh-CN" altLang="en-US" sz="1200" dirty="0"/>
              <a:t>在云计算环境以及移动端上被广泛应用</a:t>
            </a:r>
            <a:endParaRPr lang="en-US" altLang="zh-CN" sz="1200" dirty="0"/>
          </a:p>
        </p:txBody>
      </p:sp>
      <p:sp>
        <p:nvSpPr>
          <p:cNvPr id="18" name="文本框 17">
            <a:extLst>
              <a:ext uri="{FF2B5EF4-FFF2-40B4-BE49-F238E27FC236}">
                <a16:creationId xmlns:a16="http://schemas.microsoft.com/office/drawing/2014/main" id="{782B9DA8-374A-C62D-7065-00FD5207F0D8}"/>
              </a:ext>
            </a:extLst>
          </p:cNvPr>
          <p:cNvSpPr txBox="1"/>
          <p:nvPr/>
        </p:nvSpPr>
        <p:spPr>
          <a:xfrm>
            <a:off x="3671130" y="4205358"/>
            <a:ext cx="3890655" cy="705706"/>
          </a:xfrm>
          <a:prstGeom prst="rect">
            <a:avLst/>
          </a:prstGeom>
          <a:noFill/>
          <a:ln>
            <a:noFill/>
          </a:ln>
        </p:spPr>
        <p:txBody>
          <a:bodyPr wrap="square" rtlCol="0">
            <a:spAutoFit/>
          </a:bodyPr>
          <a:lstStyle/>
          <a:p>
            <a:pPr>
              <a:lnSpc>
                <a:spcPct val="150000"/>
              </a:lnSpc>
            </a:pPr>
            <a:r>
              <a:rPr lang="en-US" altLang="zh-CN" sz="1600" b="1" dirty="0">
                <a:solidFill>
                  <a:schemeClr val="accent3"/>
                </a:solidFill>
              </a:rPr>
              <a:t>2014 </a:t>
            </a:r>
          </a:p>
          <a:p>
            <a:pPr>
              <a:lnSpc>
                <a:spcPct val="150000"/>
              </a:lnSpc>
            </a:pPr>
            <a:r>
              <a:rPr lang="zh-CN" altLang="en-US" sz="1200" dirty="0"/>
              <a:t>深度学习技术的出现，让 </a:t>
            </a:r>
            <a:r>
              <a:rPr lang="en-US" altLang="zh-CN" sz="1200" dirty="0"/>
              <a:t>OCR </a:t>
            </a:r>
            <a:r>
              <a:rPr lang="zh-CN" altLang="en-US" sz="1200" dirty="0"/>
              <a:t>技术有了飞速的发展</a:t>
            </a:r>
            <a:endParaRPr lang="en-US" altLang="zh-CN" sz="1200" dirty="0"/>
          </a:p>
        </p:txBody>
      </p:sp>
      <p:sp>
        <p:nvSpPr>
          <p:cNvPr id="19" name="文本框 18">
            <a:extLst>
              <a:ext uri="{FF2B5EF4-FFF2-40B4-BE49-F238E27FC236}">
                <a16:creationId xmlns:a16="http://schemas.microsoft.com/office/drawing/2014/main" id="{F9C52CBB-4E5D-7A4D-0881-DDB554DEF5F1}"/>
              </a:ext>
            </a:extLst>
          </p:cNvPr>
          <p:cNvSpPr txBox="1"/>
          <p:nvPr/>
        </p:nvSpPr>
        <p:spPr>
          <a:xfrm>
            <a:off x="4908409" y="3461181"/>
            <a:ext cx="5587076" cy="705706"/>
          </a:xfrm>
          <a:prstGeom prst="rect">
            <a:avLst/>
          </a:prstGeom>
          <a:noFill/>
          <a:ln>
            <a:noFill/>
          </a:ln>
        </p:spPr>
        <p:txBody>
          <a:bodyPr wrap="square" rtlCol="0">
            <a:spAutoFit/>
          </a:bodyPr>
          <a:lstStyle/>
          <a:p>
            <a:pPr>
              <a:lnSpc>
                <a:spcPct val="150000"/>
              </a:lnSpc>
            </a:pPr>
            <a:r>
              <a:rPr lang="en-US" altLang="zh-CN" sz="1600" b="1" dirty="0">
                <a:solidFill>
                  <a:schemeClr val="accent3"/>
                </a:solidFill>
              </a:rPr>
              <a:t>2015</a:t>
            </a:r>
            <a:r>
              <a:rPr lang="en-US" altLang="zh-CN" sz="1600" dirty="0"/>
              <a:t> </a:t>
            </a:r>
          </a:p>
          <a:p>
            <a:pPr>
              <a:lnSpc>
                <a:spcPct val="150000"/>
              </a:lnSpc>
            </a:pPr>
            <a:r>
              <a:rPr lang="en-US" altLang="zh-CN" sz="1200" dirty="0"/>
              <a:t>OCR </a:t>
            </a:r>
            <a:r>
              <a:rPr lang="zh-CN" altLang="en-US" sz="1200" dirty="0"/>
              <a:t>技术开始对整体文本进行识别，加强了对文本序列信息的有效利用</a:t>
            </a:r>
            <a:endParaRPr lang="zh-CN" altLang="en-US" sz="1600" dirty="0"/>
          </a:p>
        </p:txBody>
      </p:sp>
      <p:sp>
        <p:nvSpPr>
          <p:cNvPr id="20" name="文本框 19">
            <a:extLst>
              <a:ext uri="{FF2B5EF4-FFF2-40B4-BE49-F238E27FC236}">
                <a16:creationId xmlns:a16="http://schemas.microsoft.com/office/drawing/2014/main" id="{69CBE69A-B8D9-7A6C-B01D-1E88C7E215A1}"/>
              </a:ext>
            </a:extLst>
          </p:cNvPr>
          <p:cNvSpPr txBox="1"/>
          <p:nvPr/>
        </p:nvSpPr>
        <p:spPr>
          <a:xfrm>
            <a:off x="7066485" y="2305699"/>
            <a:ext cx="4902200" cy="1259704"/>
          </a:xfrm>
          <a:prstGeom prst="rect">
            <a:avLst/>
          </a:prstGeom>
          <a:noFill/>
          <a:ln>
            <a:noFill/>
          </a:ln>
        </p:spPr>
        <p:txBody>
          <a:bodyPr wrap="square" rtlCol="0">
            <a:spAutoFit/>
          </a:bodyPr>
          <a:lstStyle/>
          <a:p>
            <a:pPr>
              <a:lnSpc>
                <a:spcPct val="150000"/>
              </a:lnSpc>
            </a:pPr>
            <a:r>
              <a:rPr lang="en-US" altLang="zh-CN" sz="1600" b="1" dirty="0">
                <a:solidFill>
                  <a:schemeClr val="accent3"/>
                </a:solidFill>
              </a:rPr>
              <a:t>2017</a:t>
            </a:r>
            <a:r>
              <a:rPr lang="en-US" altLang="zh-CN" sz="1600" dirty="0"/>
              <a:t> </a:t>
            </a:r>
          </a:p>
          <a:p>
            <a:pPr>
              <a:lnSpc>
                <a:spcPct val="150000"/>
              </a:lnSpc>
            </a:pPr>
            <a:r>
              <a:rPr lang="en-US" altLang="zh-CN" sz="1200" dirty="0"/>
              <a:t>OCR </a:t>
            </a:r>
            <a:r>
              <a:rPr lang="zh-CN" altLang="en-US" sz="1200" dirty="0"/>
              <a:t>技术逐渐与 </a:t>
            </a:r>
            <a:r>
              <a:rPr lang="en-US" altLang="zh-CN" sz="1200" dirty="0"/>
              <a:t>NLP </a:t>
            </a:r>
            <a:r>
              <a:rPr lang="zh-CN" altLang="en-US" sz="1200" dirty="0"/>
              <a:t>技术结合，赋予了 </a:t>
            </a:r>
            <a:r>
              <a:rPr lang="en-US" altLang="zh-CN" sz="1200" dirty="0"/>
              <a:t>OCR </a:t>
            </a:r>
            <a:r>
              <a:rPr lang="zh-CN" altLang="en-US" sz="1200" dirty="0"/>
              <a:t>技术“理解”文字内容的能力。同时，文字图像矫正技术将具有扭曲和畸变的文字图进行矫正，降低了 </a:t>
            </a:r>
            <a:r>
              <a:rPr lang="en-US" altLang="zh-CN" sz="1200" dirty="0"/>
              <a:t>OCR </a:t>
            </a:r>
            <a:r>
              <a:rPr lang="zh-CN" altLang="en-US" sz="1200" dirty="0"/>
              <a:t>识别的难度</a:t>
            </a:r>
            <a:endParaRPr lang="zh-CN" altLang="en-US" sz="1600" dirty="0"/>
          </a:p>
        </p:txBody>
      </p:sp>
    </p:spTree>
    <p:extLst>
      <p:ext uri="{BB962C8B-B14F-4D97-AF65-F5344CB8AC3E}">
        <p14:creationId xmlns:p14="http://schemas.microsoft.com/office/powerpoint/2010/main" val="1354849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12481-87D3-5E61-BEBC-F1D93394BDCE}"/>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E8CBE725-432C-8A49-60B3-8506992A89FC}"/>
              </a:ext>
            </a:extLst>
          </p:cNvPr>
          <p:cNvSpPr txBox="1"/>
          <p:nvPr/>
        </p:nvSpPr>
        <p:spPr>
          <a:xfrm>
            <a:off x="225930" y="234893"/>
            <a:ext cx="4152105" cy="584775"/>
          </a:xfrm>
          <a:prstGeom prst="rect">
            <a:avLst/>
          </a:prstGeom>
          <a:noFill/>
        </p:spPr>
        <p:txBody>
          <a:bodyPr wrap="square" rtlCol="0">
            <a:spAutoFit/>
          </a:bodyPr>
          <a:lstStyle/>
          <a:p>
            <a:r>
              <a:rPr lang="en-US" altLang="zh-CN" sz="3200" b="1" dirty="0">
                <a:solidFill>
                  <a:schemeClr val="accent3"/>
                </a:solidFill>
                <a:cs typeface="+mn-ea"/>
                <a:sym typeface="+mn-lt"/>
              </a:rPr>
              <a:t>OCR </a:t>
            </a:r>
            <a:r>
              <a:rPr lang="zh-CN" altLang="en-US" sz="3200" b="1" dirty="0">
                <a:solidFill>
                  <a:schemeClr val="accent3"/>
                </a:solidFill>
                <a:cs typeface="+mn-ea"/>
                <a:sym typeface="+mn-lt"/>
              </a:rPr>
              <a:t>的应用场景</a:t>
            </a:r>
          </a:p>
        </p:txBody>
      </p:sp>
      <p:sp>
        <p:nvSpPr>
          <p:cNvPr id="7" name="矩形 6">
            <a:extLst>
              <a:ext uri="{FF2B5EF4-FFF2-40B4-BE49-F238E27FC236}">
                <a16:creationId xmlns:a16="http://schemas.microsoft.com/office/drawing/2014/main" id="{821AB067-5EEF-5B1F-DD39-62971992F22D}"/>
              </a:ext>
            </a:extLst>
          </p:cNvPr>
          <p:cNvSpPr/>
          <p:nvPr/>
        </p:nvSpPr>
        <p:spPr>
          <a:xfrm>
            <a:off x="0" y="234893"/>
            <a:ext cx="161366" cy="58477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26" name="Picture 2">
            <a:extLst>
              <a:ext uri="{FF2B5EF4-FFF2-40B4-BE49-F238E27FC236}">
                <a16:creationId xmlns:a16="http://schemas.microsoft.com/office/drawing/2014/main" id="{E27B362E-C98B-26DB-07C1-27D546D928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930" y="1419255"/>
            <a:ext cx="7632350" cy="301219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2167D85D-2291-B2AA-E124-803D85BF3F15}"/>
              </a:ext>
            </a:extLst>
          </p:cNvPr>
          <p:cNvSpPr txBox="1"/>
          <p:nvPr/>
        </p:nvSpPr>
        <p:spPr>
          <a:xfrm>
            <a:off x="161366" y="966956"/>
            <a:ext cx="7954953" cy="369332"/>
          </a:xfrm>
          <a:prstGeom prst="rect">
            <a:avLst/>
          </a:prstGeom>
          <a:noFill/>
        </p:spPr>
        <p:txBody>
          <a:bodyPr wrap="square">
            <a:spAutoFit/>
          </a:bodyPr>
          <a:lstStyle/>
          <a:p>
            <a:r>
              <a:rPr lang="zh-CN" altLang="en-US" b="1" dirty="0">
                <a:solidFill>
                  <a:schemeClr val="accent3"/>
                </a:solidFill>
              </a:rPr>
              <a:t>场景</a:t>
            </a:r>
            <a:r>
              <a:rPr lang="en-US" altLang="zh-CN" b="1" dirty="0">
                <a:solidFill>
                  <a:schemeClr val="accent3"/>
                </a:solidFill>
              </a:rPr>
              <a:t>1</a:t>
            </a:r>
            <a:r>
              <a:rPr lang="zh-CN" altLang="en-US" dirty="0"/>
              <a:t>：日常生活中广泛应用的面向垂类的结构化文本识别（通常格式固定）</a:t>
            </a:r>
          </a:p>
        </p:txBody>
      </p:sp>
      <p:sp>
        <p:nvSpPr>
          <p:cNvPr id="10" name="文本框 9">
            <a:extLst>
              <a:ext uri="{FF2B5EF4-FFF2-40B4-BE49-F238E27FC236}">
                <a16:creationId xmlns:a16="http://schemas.microsoft.com/office/drawing/2014/main" id="{D9614881-5F70-AF5E-7607-E86DD8FF76F1}"/>
              </a:ext>
            </a:extLst>
          </p:cNvPr>
          <p:cNvSpPr txBox="1"/>
          <p:nvPr/>
        </p:nvSpPr>
        <p:spPr>
          <a:xfrm>
            <a:off x="7204363" y="4806741"/>
            <a:ext cx="4874460" cy="1704954"/>
          </a:xfrm>
          <a:prstGeom prst="rect">
            <a:avLst/>
          </a:prstGeom>
          <a:noFill/>
        </p:spPr>
        <p:txBody>
          <a:bodyPr wrap="square">
            <a:spAutoFit/>
          </a:bodyPr>
          <a:lstStyle/>
          <a:p>
            <a:pPr>
              <a:lnSpc>
                <a:spcPct val="150000"/>
              </a:lnSpc>
            </a:pPr>
            <a:r>
              <a:rPr lang="zh-CN" altLang="en-US" b="1" dirty="0">
                <a:solidFill>
                  <a:schemeClr val="accent3"/>
                </a:solidFill>
              </a:rPr>
              <a:t>场景</a:t>
            </a:r>
            <a:r>
              <a:rPr lang="en-US" altLang="zh-CN" b="1" dirty="0">
                <a:solidFill>
                  <a:schemeClr val="accent3"/>
                </a:solidFill>
              </a:rPr>
              <a:t>3</a:t>
            </a:r>
            <a:r>
              <a:rPr lang="zh-CN" altLang="en-US" dirty="0"/>
              <a:t>：常常和其他技术结合完成多模态任务，例如在视频场景中，经常使用</a:t>
            </a:r>
            <a:r>
              <a:rPr lang="en-US" altLang="zh-CN" dirty="0"/>
              <a:t>OCR</a:t>
            </a:r>
            <a:r>
              <a:rPr lang="zh-CN" altLang="en-US" dirty="0"/>
              <a:t>技术进行字幕自动翻译、内容安全监控等等，或者与视觉特征相结合，完成视频理解、视频搜索等任务。</a:t>
            </a:r>
          </a:p>
        </p:txBody>
      </p:sp>
      <p:pic>
        <p:nvPicPr>
          <p:cNvPr id="1028" name="Picture 4">
            <a:extLst>
              <a:ext uri="{FF2B5EF4-FFF2-40B4-BE49-F238E27FC236}">
                <a16:creationId xmlns:a16="http://schemas.microsoft.com/office/drawing/2014/main" id="{CFE1FF3A-6761-B68C-E7BE-CC6F5893B3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30" y="4590704"/>
            <a:ext cx="6885722" cy="219841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48FC349-6634-8AA2-1B42-E3AE628B323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3628"/>
          <a:stretch/>
        </p:blipFill>
        <p:spPr bwMode="auto">
          <a:xfrm>
            <a:off x="8776862" y="1226786"/>
            <a:ext cx="2410676" cy="315517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52555B79-4370-7CA3-EB9D-45C5D546FB5B}"/>
              </a:ext>
            </a:extLst>
          </p:cNvPr>
          <p:cNvSpPr txBox="1"/>
          <p:nvPr/>
        </p:nvSpPr>
        <p:spPr>
          <a:xfrm>
            <a:off x="7952509" y="346305"/>
            <a:ext cx="3990898" cy="873957"/>
          </a:xfrm>
          <a:prstGeom prst="rect">
            <a:avLst/>
          </a:prstGeom>
          <a:noFill/>
        </p:spPr>
        <p:txBody>
          <a:bodyPr wrap="square">
            <a:spAutoFit/>
          </a:bodyPr>
          <a:lstStyle/>
          <a:p>
            <a:pPr>
              <a:lnSpc>
                <a:spcPct val="150000"/>
              </a:lnSpc>
            </a:pPr>
            <a:r>
              <a:rPr lang="zh-CN" altLang="en-US" b="1" dirty="0">
                <a:solidFill>
                  <a:schemeClr val="accent3"/>
                </a:solidFill>
              </a:rPr>
              <a:t>场景</a:t>
            </a:r>
            <a:r>
              <a:rPr lang="en-US" altLang="zh-CN" b="1" dirty="0">
                <a:solidFill>
                  <a:schemeClr val="accent3"/>
                </a:solidFill>
              </a:rPr>
              <a:t>2</a:t>
            </a:r>
            <a:r>
              <a:rPr lang="zh-CN" altLang="en-US" dirty="0"/>
              <a:t>：一般指自然场景文字识别，如牌匾等各种自然场景可见的文字</a:t>
            </a:r>
          </a:p>
        </p:txBody>
      </p:sp>
      <p:cxnSp>
        <p:nvCxnSpPr>
          <p:cNvPr id="14" name="直接连接符 13">
            <a:extLst>
              <a:ext uri="{FF2B5EF4-FFF2-40B4-BE49-F238E27FC236}">
                <a16:creationId xmlns:a16="http://schemas.microsoft.com/office/drawing/2014/main" id="{4CBF9FD1-7577-E506-08FF-7CCC33CE5414}"/>
              </a:ext>
            </a:extLst>
          </p:cNvPr>
          <p:cNvCxnSpPr>
            <a:cxnSpLocks/>
          </p:cNvCxnSpPr>
          <p:nvPr/>
        </p:nvCxnSpPr>
        <p:spPr>
          <a:xfrm>
            <a:off x="7952509" y="443347"/>
            <a:ext cx="0" cy="4087235"/>
          </a:xfrm>
          <a:prstGeom prst="line">
            <a:avLst/>
          </a:prstGeom>
          <a:ln w="635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BAF5DB3B-6BF3-3F43-987D-4DFB9EE14FA2}"/>
              </a:ext>
            </a:extLst>
          </p:cNvPr>
          <p:cNvCxnSpPr>
            <a:cxnSpLocks/>
          </p:cNvCxnSpPr>
          <p:nvPr/>
        </p:nvCxnSpPr>
        <p:spPr>
          <a:xfrm>
            <a:off x="228298" y="4509800"/>
            <a:ext cx="11715109" cy="20782"/>
          </a:xfrm>
          <a:prstGeom prst="line">
            <a:avLst/>
          </a:prstGeom>
          <a:ln w="6350">
            <a:solidFill>
              <a:schemeClr val="accent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395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0923B17-3D58-2DB1-7E63-C1AEF6DF0BEE}"/>
              </a:ext>
            </a:extLst>
          </p:cNvPr>
          <p:cNvSpPr txBox="1"/>
          <p:nvPr/>
        </p:nvSpPr>
        <p:spPr>
          <a:xfrm>
            <a:off x="225930" y="234893"/>
            <a:ext cx="5247787" cy="584775"/>
          </a:xfrm>
          <a:prstGeom prst="rect">
            <a:avLst/>
          </a:prstGeom>
          <a:noFill/>
        </p:spPr>
        <p:txBody>
          <a:bodyPr wrap="square" rtlCol="0">
            <a:spAutoFit/>
          </a:bodyPr>
          <a:lstStyle/>
          <a:p>
            <a:r>
              <a:rPr lang="en-US" altLang="zh-CN" sz="3200" b="1" dirty="0">
                <a:solidFill>
                  <a:schemeClr val="accent3"/>
                </a:solidFill>
                <a:cs typeface="+mn-ea"/>
                <a:sym typeface="+mn-lt"/>
              </a:rPr>
              <a:t>OCR </a:t>
            </a:r>
            <a:r>
              <a:rPr lang="zh-CN" altLang="en-US" sz="3200" b="1" dirty="0">
                <a:solidFill>
                  <a:schemeClr val="accent3"/>
                </a:solidFill>
                <a:cs typeface="+mn-ea"/>
                <a:sym typeface="+mn-lt"/>
              </a:rPr>
              <a:t>的技术分类</a:t>
            </a:r>
            <a:r>
              <a:rPr lang="en-US" altLang="zh-CN" sz="3200" b="1" dirty="0">
                <a:solidFill>
                  <a:schemeClr val="accent3"/>
                </a:solidFill>
                <a:cs typeface="+mn-ea"/>
                <a:sym typeface="+mn-lt"/>
              </a:rPr>
              <a:t>-</a:t>
            </a:r>
            <a:r>
              <a:rPr lang="zh-CN" altLang="en-US" sz="3200" b="1" dirty="0">
                <a:solidFill>
                  <a:schemeClr val="accent3"/>
                </a:solidFill>
                <a:cs typeface="+mn-ea"/>
                <a:sym typeface="+mn-lt"/>
              </a:rPr>
              <a:t>传统</a:t>
            </a:r>
            <a:r>
              <a:rPr lang="en-US" altLang="zh-CN" sz="3200" b="1" dirty="0">
                <a:solidFill>
                  <a:schemeClr val="accent3"/>
                </a:solidFill>
                <a:cs typeface="+mn-ea"/>
                <a:sym typeface="+mn-lt"/>
              </a:rPr>
              <a:t>OCR</a:t>
            </a:r>
            <a:endParaRPr lang="zh-CN" altLang="en-US" sz="3200" b="1" dirty="0">
              <a:solidFill>
                <a:schemeClr val="accent3"/>
              </a:solidFill>
              <a:cs typeface="+mn-ea"/>
              <a:sym typeface="+mn-lt"/>
            </a:endParaRPr>
          </a:p>
        </p:txBody>
      </p:sp>
      <p:sp>
        <p:nvSpPr>
          <p:cNvPr id="20" name="矩形 19">
            <a:extLst>
              <a:ext uri="{FF2B5EF4-FFF2-40B4-BE49-F238E27FC236}">
                <a16:creationId xmlns:a16="http://schemas.microsoft.com/office/drawing/2014/main" id="{08CB8348-39A8-A2B9-AF8C-3D9963491557}"/>
              </a:ext>
            </a:extLst>
          </p:cNvPr>
          <p:cNvSpPr/>
          <p:nvPr/>
        </p:nvSpPr>
        <p:spPr>
          <a:xfrm>
            <a:off x="0" y="234893"/>
            <a:ext cx="161366" cy="58477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文本框 32">
            <a:extLst>
              <a:ext uri="{FF2B5EF4-FFF2-40B4-BE49-F238E27FC236}">
                <a16:creationId xmlns:a16="http://schemas.microsoft.com/office/drawing/2014/main" id="{8D01BFE7-1D2F-03EF-5414-C6DA3D9B9AA5}"/>
              </a:ext>
            </a:extLst>
          </p:cNvPr>
          <p:cNvSpPr txBox="1"/>
          <p:nvPr/>
        </p:nvSpPr>
        <p:spPr>
          <a:xfrm>
            <a:off x="269649" y="1156806"/>
            <a:ext cx="11652701" cy="1289456"/>
          </a:xfrm>
          <a:prstGeom prst="rect">
            <a:avLst/>
          </a:prstGeom>
          <a:noFill/>
        </p:spPr>
        <p:txBody>
          <a:bodyPr wrap="square">
            <a:spAutoFit/>
          </a:bodyPr>
          <a:lstStyle/>
          <a:p>
            <a:pPr>
              <a:lnSpc>
                <a:spcPct val="150000"/>
              </a:lnSpc>
            </a:pPr>
            <a:r>
              <a:rPr lang="zh-CN" altLang="en-US" dirty="0"/>
              <a:t>传统 </a:t>
            </a:r>
            <a:r>
              <a:rPr lang="en-US" altLang="zh-CN" dirty="0"/>
              <a:t>OCR </a:t>
            </a:r>
            <a:r>
              <a:rPr lang="zh-CN" altLang="en-US" dirty="0"/>
              <a:t>基于图像处理（二值化、连通域分析、投影分析等）和统计机器学习（</a:t>
            </a:r>
            <a:r>
              <a:rPr lang="en-US" altLang="zh-CN" dirty="0"/>
              <a:t>AdaBoost</a:t>
            </a:r>
            <a:r>
              <a:rPr lang="zh-CN" altLang="en-US" dirty="0"/>
              <a:t>、</a:t>
            </a:r>
            <a:r>
              <a:rPr lang="en-US" altLang="zh-CN" dirty="0"/>
              <a:t>SVM</a:t>
            </a:r>
            <a:r>
              <a:rPr lang="zh-CN" altLang="en-US" dirty="0"/>
              <a:t>），提取图片上的文本内容，其技术流程为：图像预处理、文本区域定位、文本图像矫正、行列单字切分、分类器识别和后处理。</a:t>
            </a:r>
            <a:endParaRPr lang="en-US" altLang="zh-CN" dirty="0"/>
          </a:p>
          <a:p>
            <a:pPr>
              <a:lnSpc>
                <a:spcPct val="150000"/>
              </a:lnSpc>
            </a:pPr>
            <a:r>
              <a:rPr lang="zh-CN" altLang="en-US" dirty="0"/>
              <a:t>由于部分应用场景的样本量较少等原因，不适用于深度学习的识别方法，仍继续使用传统的 </a:t>
            </a:r>
            <a:r>
              <a:rPr lang="en-US" altLang="zh-CN" dirty="0"/>
              <a:t>OCR </a:t>
            </a:r>
            <a:r>
              <a:rPr lang="zh-CN" altLang="en-US" dirty="0"/>
              <a:t>识别法。</a:t>
            </a:r>
          </a:p>
        </p:txBody>
      </p:sp>
      <p:sp>
        <p:nvSpPr>
          <p:cNvPr id="6" name="矩形 5">
            <a:extLst>
              <a:ext uri="{FF2B5EF4-FFF2-40B4-BE49-F238E27FC236}">
                <a16:creationId xmlns:a16="http://schemas.microsoft.com/office/drawing/2014/main" id="{417C6EFE-154B-5C29-4B81-D3F3362324D8}"/>
              </a:ext>
            </a:extLst>
          </p:cNvPr>
          <p:cNvSpPr/>
          <p:nvPr/>
        </p:nvSpPr>
        <p:spPr>
          <a:xfrm>
            <a:off x="349285" y="5308627"/>
            <a:ext cx="1728000" cy="1107796"/>
          </a:xfrm>
          <a:prstGeom prst="rect">
            <a:avLst/>
          </a:prstGeom>
          <a:noFill/>
          <a:ln w="12700">
            <a:solidFill>
              <a:schemeClr val="accent3"/>
            </a:solidFill>
            <a:prstDash val="sysDash"/>
          </a:ln>
        </p:spPr>
        <p:style>
          <a:lnRef idx="2">
            <a:schemeClr val="dk1">
              <a:shade val="15000"/>
            </a:schemeClr>
          </a:lnRef>
          <a:fillRef idx="1">
            <a:schemeClr val="dk1"/>
          </a:fillRef>
          <a:effectRef idx="0">
            <a:schemeClr val="dk1"/>
          </a:effectRef>
          <a:fontRef idx="minor">
            <a:schemeClr val="lt1"/>
          </a:fontRef>
        </p:style>
        <p:txBody>
          <a:bodyPr vert="horz" rtlCol="0" anchor="ctr"/>
          <a:lstStyle/>
          <a:p>
            <a:pPr algn="ctr"/>
            <a:r>
              <a:rPr lang="zh-CN" altLang="en-US" sz="1400" dirty="0">
                <a:solidFill>
                  <a:schemeClr val="tx1"/>
                </a:solidFill>
                <a:cs typeface="+mn-ea"/>
                <a:sym typeface="+mn-lt"/>
              </a:rPr>
              <a:t>亮度调整、图像增强、噪声滤波、灰度化</a:t>
            </a:r>
          </a:p>
        </p:txBody>
      </p:sp>
      <p:sp>
        <p:nvSpPr>
          <p:cNvPr id="16" name="矩形 15">
            <a:extLst>
              <a:ext uri="{FF2B5EF4-FFF2-40B4-BE49-F238E27FC236}">
                <a16:creationId xmlns:a16="http://schemas.microsoft.com/office/drawing/2014/main" id="{F17201F2-B7A4-4FAA-812B-70060DDACB24}"/>
              </a:ext>
            </a:extLst>
          </p:cNvPr>
          <p:cNvSpPr/>
          <p:nvPr/>
        </p:nvSpPr>
        <p:spPr>
          <a:xfrm>
            <a:off x="2307983" y="5308627"/>
            <a:ext cx="1728000" cy="1107796"/>
          </a:xfrm>
          <a:prstGeom prst="rect">
            <a:avLst/>
          </a:prstGeom>
          <a:noFill/>
          <a:ln w="12700">
            <a:solidFill>
              <a:schemeClr val="accent3"/>
            </a:solidFill>
            <a:prstDash val="sysDash"/>
          </a:ln>
        </p:spPr>
        <p:style>
          <a:lnRef idx="2">
            <a:schemeClr val="dk1">
              <a:shade val="15000"/>
            </a:schemeClr>
          </a:lnRef>
          <a:fillRef idx="1">
            <a:schemeClr val="dk1"/>
          </a:fillRef>
          <a:effectRef idx="0">
            <a:schemeClr val="dk1"/>
          </a:effectRef>
          <a:fontRef idx="minor">
            <a:schemeClr val="lt1"/>
          </a:fontRef>
        </p:style>
        <p:txBody>
          <a:bodyPr vert="horz" rtlCol="0" anchor="ctr"/>
          <a:lstStyle/>
          <a:p>
            <a:pPr algn="ctr"/>
            <a:r>
              <a:rPr lang="zh-CN" altLang="en-US" sz="1400" dirty="0">
                <a:solidFill>
                  <a:schemeClr val="tx1"/>
                </a:solidFill>
                <a:cs typeface="+mn-ea"/>
                <a:sym typeface="+mn-lt"/>
              </a:rPr>
              <a:t>连通域检测文本法、</a:t>
            </a:r>
            <a:r>
              <a:rPr lang="en-US" altLang="zh-CN" sz="1400" dirty="0">
                <a:solidFill>
                  <a:schemeClr val="tx1"/>
                </a:solidFill>
                <a:cs typeface="+mn-ea"/>
                <a:sym typeface="+mn-lt"/>
              </a:rPr>
              <a:t>MSER</a:t>
            </a:r>
            <a:r>
              <a:rPr lang="zh-CN" altLang="en-US" sz="1400" dirty="0">
                <a:solidFill>
                  <a:schemeClr val="tx1"/>
                </a:solidFill>
                <a:cs typeface="+mn-ea"/>
                <a:sym typeface="+mn-lt"/>
              </a:rPr>
              <a:t>检测文本法</a:t>
            </a:r>
          </a:p>
        </p:txBody>
      </p:sp>
      <p:sp>
        <p:nvSpPr>
          <p:cNvPr id="17" name="矩形 16">
            <a:extLst>
              <a:ext uri="{FF2B5EF4-FFF2-40B4-BE49-F238E27FC236}">
                <a16:creationId xmlns:a16="http://schemas.microsoft.com/office/drawing/2014/main" id="{5F9886F6-0F4E-078B-9AEC-2DF1E3F0F0FE}"/>
              </a:ext>
            </a:extLst>
          </p:cNvPr>
          <p:cNvSpPr/>
          <p:nvPr/>
        </p:nvSpPr>
        <p:spPr>
          <a:xfrm>
            <a:off x="4266681" y="5308627"/>
            <a:ext cx="1728000" cy="1107796"/>
          </a:xfrm>
          <a:prstGeom prst="rect">
            <a:avLst/>
          </a:prstGeom>
          <a:noFill/>
          <a:ln w="12700">
            <a:solidFill>
              <a:schemeClr val="accent3"/>
            </a:solidFill>
            <a:prstDash val="sysDash"/>
          </a:ln>
        </p:spPr>
        <p:style>
          <a:lnRef idx="2">
            <a:schemeClr val="dk1">
              <a:shade val="15000"/>
            </a:schemeClr>
          </a:lnRef>
          <a:fillRef idx="1">
            <a:schemeClr val="dk1"/>
          </a:fillRef>
          <a:effectRef idx="0">
            <a:schemeClr val="dk1"/>
          </a:effectRef>
          <a:fontRef idx="minor">
            <a:schemeClr val="lt1"/>
          </a:fontRef>
        </p:style>
        <p:txBody>
          <a:bodyPr vert="horz" rtlCol="0" anchor="ctr"/>
          <a:lstStyle/>
          <a:p>
            <a:pPr algn="ctr"/>
            <a:r>
              <a:rPr lang="zh-CN" altLang="en-US" sz="1400" dirty="0">
                <a:solidFill>
                  <a:schemeClr val="tx1"/>
                </a:solidFill>
                <a:cs typeface="+mn-ea"/>
                <a:sym typeface="+mn-lt"/>
              </a:rPr>
              <a:t>水平矫正、透视矫正</a:t>
            </a:r>
          </a:p>
        </p:txBody>
      </p:sp>
      <p:sp>
        <p:nvSpPr>
          <p:cNvPr id="18" name="矩形 17">
            <a:extLst>
              <a:ext uri="{FF2B5EF4-FFF2-40B4-BE49-F238E27FC236}">
                <a16:creationId xmlns:a16="http://schemas.microsoft.com/office/drawing/2014/main" id="{68C7A499-3CA0-8659-8884-68DF27B11971}"/>
              </a:ext>
            </a:extLst>
          </p:cNvPr>
          <p:cNvSpPr/>
          <p:nvPr/>
        </p:nvSpPr>
        <p:spPr>
          <a:xfrm>
            <a:off x="6225379" y="5308627"/>
            <a:ext cx="1728000" cy="1107796"/>
          </a:xfrm>
          <a:prstGeom prst="rect">
            <a:avLst/>
          </a:prstGeom>
          <a:noFill/>
          <a:ln w="12700">
            <a:solidFill>
              <a:schemeClr val="accent3"/>
            </a:solidFill>
            <a:prstDash val="sysDash"/>
          </a:ln>
        </p:spPr>
        <p:style>
          <a:lnRef idx="2">
            <a:schemeClr val="dk1">
              <a:shade val="15000"/>
            </a:schemeClr>
          </a:lnRef>
          <a:fillRef idx="1">
            <a:schemeClr val="dk1"/>
          </a:fillRef>
          <a:effectRef idx="0">
            <a:schemeClr val="dk1"/>
          </a:effectRef>
          <a:fontRef idx="minor">
            <a:schemeClr val="lt1"/>
          </a:fontRef>
        </p:style>
        <p:txBody>
          <a:bodyPr vert="horz" rtlCol="0" anchor="ctr"/>
          <a:lstStyle/>
          <a:p>
            <a:pPr algn="ctr"/>
            <a:r>
              <a:rPr lang="zh-CN" altLang="en-US" sz="1400" dirty="0">
                <a:solidFill>
                  <a:schemeClr val="tx1"/>
                </a:solidFill>
                <a:cs typeface="+mn-ea"/>
                <a:sym typeface="+mn-lt"/>
              </a:rPr>
              <a:t>二值化、连通域轮廓切割、垂直投影切割</a:t>
            </a:r>
          </a:p>
        </p:txBody>
      </p:sp>
      <p:sp>
        <p:nvSpPr>
          <p:cNvPr id="19" name="矩形 18">
            <a:extLst>
              <a:ext uri="{FF2B5EF4-FFF2-40B4-BE49-F238E27FC236}">
                <a16:creationId xmlns:a16="http://schemas.microsoft.com/office/drawing/2014/main" id="{6BAE6DA8-B7E1-FFD8-A10D-2ABD9ED6B0FC}"/>
              </a:ext>
            </a:extLst>
          </p:cNvPr>
          <p:cNvSpPr/>
          <p:nvPr/>
        </p:nvSpPr>
        <p:spPr>
          <a:xfrm>
            <a:off x="8184077" y="5308627"/>
            <a:ext cx="1728000" cy="1107796"/>
          </a:xfrm>
          <a:prstGeom prst="rect">
            <a:avLst/>
          </a:prstGeom>
          <a:noFill/>
          <a:ln w="12700">
            <a:solidFill>
              <a:schemeClr val="accent3"/>
            </a:solidFill>
            <a:prstDash val="sysDash"/>
          </a:ln>
        </p:spPr>
        <p:style>
          <a:lnRef idx="2">
            <a:schemeClr val="dk1">
              <a:shade val="15000"/>
            </a:schemeClr>
          </a:lnRef>
          <a:fillRef idx="1">
            <a:schemeClr val="dk1"/>
          </a:fillRef>
          <a:effectRef idx="0">
            <a:schemeClr val="dk1"/>
          </a:effectRef>
          <a:fontRef idx="minor">
            <a:schemeClr val="lt1"/>
          </a:fontRef>
        </p:style>
        <p:txBody>
          <a:bodyPr vert="horz" rtlCol="0" anchor="ctr"/>
          <a:lstStyle/>
          <a:p>
            <a:pPr algn="ctr"/>
            <a:r>
              <a:rPr lang="en-US" altLang="zh-CN" sz="1400" dirty="0">
                <a:solidFill>
                  <a:schemeClr val="tx1"/>
                </a:solidFill>
                <a:cs typeface="+mn-ea"/>
                <a:sym typeface="+mn-lt"/>
              </a:rPr>
              <a:t>SVM</a:t>
            </a:r>
            <a:r>
              <a:rPr lang="zh-CN" altLang="en-US" sz="1400" dirty="0">
                <a:solidFill>
                  <a:schemeClr val="tx1"/>
                </a:solidFill>
                <a:cs typeface="+mn-ea"/>
                <a:sym typeface="+mn-lt"/>
              </a:rPr>
              <a:t>、逻辑回归、向量机</a:t>
            </a:r>
          </a:p>
        </p:txBody>
      </p:sp>
      <p:sp>
        <p:nvSpPr>
          <p:cNvPr id="21" name="矩形 20">
            <a:extLst>
              <a:ext uri="{FF2B5EF4-FFF2-40B4-BE49-F238E27FC236}">
                <a16:creationId xmlns:a16="http://schemas.microsoft.com/office/drawing/2014/main" id="{E34AF590-586E-0518-AFCF-7E64FF5C4314}"/>
              </a:ext>
            </a:extLst>
          </p:cNvPr>
          <p:cNvSpPr/>
          <p:nvPr/>
        </p:nvSpPr>
        <p:spPr>
          <a:xfrm>
            <a:off x="10142775" y="5308627"/>
            <a:ext cx="1728000" cy="1107796"/>
          </a:xfrm>
          <a:prstGeom prst="rect">
            <a:avLst/>
          </a:prstGeom>
          <a:noFill/>
          <a:ln w="12700">
            <a:solidFill>
              <a:schemeClr val="accent3"/>
            </a:solidFill>
            <a:prstDash val="sysDash"/>
          </a:ln>
        </p:spPr>
        <p:style>
          <a:lnRef idx="2">
            <a:schemeClr val="dk1">
              <a:shade val="15000"/>
            </a:schemeClr>
          </a:lnRef>
          <a:fillRef idx="1">
            <a:schemeClr val="dk1"/>
          </a:fillRef>
          <a:effectRef idx="0">
            <a:schemeClr val="dk1"/>
          </a:effectRef>
          <a:fontRef idx="minor">
            <a:schemeClr val="lt1"/>
          </a:fontRef>
        </p:style>
        <p:txBody>
          <a:bodyPr vert="horz" rtlCol="0" anchor="ctr"/>
          <a:lstStyle/>
          <a:p>
            <a:pPr algn="ctr"/>
            <a:r>
              <a:rPr lang="zh-CN" altLang="en-US" sz="1400" dirty="0">
                <a:solidFill>
                  <a:schemeClr val="tx1"/>
                </a:solidFill>
                <a:cs typeface="+mn-ea"/>
                <a:sym typeface="+mn-lt"/>
              </a:rPr>
              <a:t>统计模型、语言规则</a:t>
            </a:r>
          </a:p>
        </p:txBody>
      </p:sp>
      <p:sp>
        <p:nvSpPr>
          <p:cNvPr id="9" name="矩形 8">
            <a:extLst>
              <a:ext uri="{FF2B5EF4-FFF2-40B4-BE49-F238E27FC236}">
                <a16:creationId xmlns:a16="http://schemas.microsoft.com/office/drawing/2014/main" id="{F661C7C1-B21B-198F-ECA6-9DEF101B5684}"/>
              </a:ext>
            </a:extLst>
          </p:cNvPr>
          <p:cNvSpPr/>
          <p:nvPr/>
        </p:nvSpPr>
        <p:spPr>
          <a:xfrm>
            <a:off x="870253" y="2890080"/>
            <a:ext cx="686065" cy="1944000"/>
          </a:xfrm>
          <a:prstGeom prst="rect">
            <a:avLst/>
          </a:prstGeom>
          <a:solidFill>
            <a:schemeClr val="accent3"/>
          </a:solidFill>
          <a:ln w="38100">
            <a:solidFill>
              <a:schemeClr val="accent3"/>
            </a:solidFill>
          </a:ln>
        </p:spPr>
        <p:style>
          <a:lnRef idx="2">
            <a:schemeClr val="dk1">
              <a:shade val="15000"/>
            </a:schemeClr>
          </a:lnRef>
          <a:fillRef idx="1">
            <a:schemeClr val="dk1"/>
          </a:fillRef>
          <a:effectRef idx="0">
            <a:schemeClr val="dk1"/>
          </a:effectRef>
          <a:fontRef idx="minor">
            <a:schemeClr val="lt1"/>
          </a:fontRef>
        </p:style>
        <p:txBody>
          <a:bodyPr vert="eaVert" rtlCol="0" anchor="ctr"/>
          <a:lstStyle/>
          <a:p>
            <a:pPr algn="ctr"/>
            <a:r>
              <a:rPr lang="zh-CN" altLang="en-US" dirty="0">
                <a:solidFill>
                  <a:schemeClr val="bg1"/>
                </a:solidFill>
                <a:cs typeface="+mn-ea"/>
                <a:sym typeface="+mn-lt"/>
              </a:rPr>
              <a:t>图像预处理</a:t>
            </a:r>
          </a:p>
        </p:txBody>
      </p:sp>
      <p:sp>
        <p:nvSpPr>
          <p:cNvPr id="37" name="矩形 36">
            <a:extLst>
              <a:ext uri="{FF2B5EF4-FFF2-40B4-BE49-F238E27FC236}">
                <a16:creationId xmlns:a16="http://schemas.microsoft.com/office/drawing/2014/main" id="{F32F2BFC-7148-D0D0-88D5-779DF7E54784}"/>
              </a:ext>
            </a:extLst>
          </p:cNvPr>
          <p:cNvSpPr/>
          <p:nvPr/>
        </p:nvSpPr>
        <p:spPr>
          <a:xfrm>
            <a:off x="2828953" y="2890080"/>
            <a:ext cx="686065" cy="1944000"/>
          </a:xfrm>
          <a:prstGeom prst="rect">
            <a:avLst/>
          </a:prstGeom>
          <a:solidFill>
            <a:schemeClr val="accent3"/>
          </a:solidFill>
          <a:ln w="38100">
            <a:solidFill>
              <a:schemeClr val="accent3"/>
            </a:solidFill>
          </a:ln>
        </p:spPr>
        <p:style>
          <a:lnRef idx="2">
            <a:schemeClr val="dk1">
              <a:shade val="15000"/>
            </a:schemeClr>
          </a:lnRef>
          <a:fillRef idx="1">
            <a:schemeClr val="dk1"/>
          </a:fillRef>
          <a:effectRef idx="0">
            <a:schemeClr val="dk1"/>
          </a:effectRef>
          <a:fontRef idx="minor">
            <a:schemeClr val="lt1"/>
          </a:fontRef>
        </p:style>
        <p:txBody>
          <a:bodyPr vert="eaVert" rtlCol="0" anchor="ctr"/>
          <a:lstStyle/>
          <a:p>
            <a:pPr algn="ctr"/>
            <a:r>
              <a:rPr lang="zh-CN" altLang="en-US" dirty="0">
                <a:solidFill>
                  <a:schemeClr val="bg1"/>
                </a:solidFill>
                <a:cs typeface="+mn-ea"/>
                <a:sym typeface="+mn-lt"/>
              </a:rPr>
              <a:t>文本区域定位</a:t>
            </a:r>
          </a:p>
        </p:txBody>
      </p:sp>
      <p:sp>
        <p:nvSpPr>
          <p:cNvPr id="38" name="矩形 37">
            <a:extLst>
              <a:ext uri="{FF2B5EF4-FFF2-40B4-BE49-F238E27FC236}">
                <a16:creationId xmlns:a16="http://schemas.microsoft.com/office/drawing/2014/main" id="{8612F130-9718-54D2-3A79-5987022F7B8C}"/>
              </a:ext>
            </a:extLst>
          </p:cNvPr>
          <p:cNvSpPr/>
          <p:nvPr/>
        </p:nvSpPr>
        <p:spPr>
          <a:xfrm>
            <a:off x="4787653" y="2890080"/>
            <a:ext cx="686065" cy="1944000"/>
          </a:xfrm>
          <a:prstGeom prst="rect">
            <a:avLst/>
          </a:prstGeom>
          <a:solidFill>
            <a:schemeClr val="accent3"/>
          </a:solidFill>
          <a:ln w="38100">
            <a:solidFill>
              <a:schemeClr val="accent3"/>
            </a:solidFill>
          </a:ln>
        </p:spPr>
        <p:style>
          <a:lnRef idx="2">
            <a:schemeClr val="dk1">
              <a:shade val="15000"/>
            </a:schemeClr>
          </a:lnRef>
          <a:fillRef idx="1">
            <a:schemeClr val="dk1"/>
          </a:fillRef>
          <a:effectRef idx="0">
            <a:schemeClr val="dk1"/>
          </a:effectRef>
          <a:fontRef idx="minor">
            <a:schemeClr val="lt1"/>
          </a:fontRef>
        </p:style>
        <p:txBody>
          <a:bodyPr vert="eaVert" rtlCol="0" anchor="ctr"/>
          <a:lstStyle/>
          <a:p>
            <a:pPr algn="ctr"/>
            <a:r>
              <a:rPr lang="zh-CN" altLang="en-US" dirty="0">
                <a:solidFill>
                  <a:schemeClr val="bg1"/>
                </a:solidFill>
                <a:cs typeface="+mn-ea"/>
                <a:sym typeface="+mn-lt"/>
              </a:rPr>
              <a:t>文本图像矫正</a:t>
            </a:r>
          </a:p>
        </p:txBody>
      </p:sp>
      <p:sp>
        <p:nvSpPr>
          <p:cNvPr id="3" name="矩形 2">
            <a:extLst>
              <a:ext uri="{FF2B5EF4-FFF2-40B4-BE49-F238E27FC236}">
                <a16:creationId xmlns:a16="http://schemas.microsoft.com/office/drawing/2014/main" id="{84A34C7D-56CC-BA60-2D86-12D59A3053A2}"/>
              </a:ext>
            </a:extLst>
          </p:cNvPr>
          <p:cNvSpPr/>
          <p:nvPr/>
        </p:nvSpPr>
        <p:spPr>
          <a:xfrm>
            <a:off x="6746353" y="2890080"/>
            <a:ext cx="686065" cy="1944000"/>
          </a:xfrm>
          <a:prstGeom prst="rect">
            <a:avLst/>
          </a:prstGeom>
          <a:solidFill>
            <a:schemeClr val="accent3"/>
          </a:solidFill>
          <a:ln w="38100">
            <a:solidFill>
              <a:schemeClr val="accent3"/>
            </a:solidFill>
          </a:ln>
        </p:spPr>
        <p:style>
          <a:lnRef idx="2">
            <a:schemeClr val="dk1">
              <a:shade val="15000"/>
            </a:schemeClr>
          </a:lnRef>
          <a:fillRef idx="1">
            <a:schemeClr val="dk1"/>
          </a:fillRef>
          <a:effectRef idx="0">
            <a:schemeClr val="dk1"/>
          </a:effectRef>
          <a:fontRef idx="minor">
            <a:schemeClr val="lt1"/>
          </a:fontRef>
        </p:style>
        <p:txBody>
          <a:bodyPr vert="eaVert" rtlCol="0" anchor="ctr"/>
          <a:lstStyle/>
          <a:p>
            <a:pPr algn="ctr"/>
            <a:r>
              <a:rPr lang="zh-CN" altLang="en-US" dirty="0">
                <a:solidFill>
                  <a:schemeClr val="bg1"/>
                </a:solidFill>
                <a:cs typeface="+mn-ea"/>
                <a:sym typeface="+mn-lt"/>
              </a:rPr>
              <a:t>行列单字切分</a:t>
            </a:r>
          </a:p>
        </p:txBody>
      </p:sp>
      <p:sp>
        <p:nvSpPr>
          <p:cNvPr id="4" name="矩形 3">
            <a:extLst>
              <a:ext uri="{FF2B5EF4-FFF2-40B4-BE49-F238E27FC236}">
                <a16:creationId xmlns:a16="http://schemas.microsoft.com/office/drawing/2014/main" id="{D3631D4F-4FCC-0E2C-68E9-653C1E1D3F6C}"/>
              </a:ext>
            </a:extLst>
          </p:cNvPr>
          <p:cNvSpPr/>
          <p:nvPr/>
        </p:nvSpPr>
        <p:spPr>
          <a:xfrm>
            <a:off x="8705053" y="2890080"/>
            <a:ext cx="686065" cy="1944000"/>
          </a:xfrm>
          <a:prstGeom prst="rect">
            <a:avLst/>
          </a:prstGeom>
          <a:solidFill>
            <a:schemeClr val="accent3"/>
          </a:solidFill>
          <a:ln w="38100">
            <a:solidFill>
              <a:schemeClr val="accent3"/>
            </a:solidFill>
          </a:ln>
        </p:spPr>
        <p:style>
          <a:lnRef idx="2">
            <a:schemeClr val="dk1">
              <a:shade val="15000"/>
            </a:schemeClr>
          </a:lnRef>
          <a:fillRef idx="1">
            <a:schemeClr val="dk1"/>
          </a:fillRef>
          <a:effectRef idx="0">
            <a:schemeClr val="dk1"/>
          </a:effectRef>
          <a:fontRef idx="minor">
            <a:schemeClr val="lt1"/>
          </a:fontRef>
        </p:style>
        <p:txBody>
          <a:bodyPr vert="eaVert" rtlCol="0" anchor="ctr"/>
          <a:lstStyle/>
          <a:p>
            <a:pPr algn="ctr"/>
            <a:r>
              <a:rPr lang="zh-CN" altLang="en-US" dirty="0">
                <a:solidFill>
                  <a:schemeClr val="bg1"/>
                </a:solidFill>
                <a:cs typeface="+mn-ea"/>
                <a:sym typeface="+mn-lt"/>
              </a:rPr>
              <a:t>分类器识别</a:t>
            </a:r>
          </a:p>
        </p:txBody>
      </p:sp>
      <p:sp>
        <p:nvSpPr>
          <p:cNvPr id="5" name="矩形 4">
            <a:extLst>
              <a:ext uri="{FF2B5EF4-FFF2-40B4-BE49-F238E27FC236}">
                <a16:creationId xmlns:a16="http://schemas.microsoft.com/office/drawing/2014/main" id="{523A7956-7BEF-602D-54B5-C43B277E660C}"/>
              </a:ext>
            </a:extLst>
          </p:cNvPr>
          <p:cNvSpPr/>
          <p:nvPr/>
        </p:nvSpPr>
        <p:spPr>
          <a:xfrm>
            <a:off x="10663751" y="2890080"/>
            <a:ext cx="686065" cy="1944000"/>
          </a:xfrm>
          <a:prstGeom prst="rect">
            <a:avLst/>
          </a:prstGeom>
          <a:solidFill>
            <a:schemeClr val="accent3"/>
          </a:solidFill>
          <a:ln w="38100">
            <a:solidFill>
              <a:schemeClr val="accent3"/>
            </a:solidFill>
          </a:ln>
        </p:spPr>
        <p:style>
          <a:lnRef idx="2">
            <a:schemeClr val="dk1">
              <a:shade val="15000"/>
            </a:schemeClr>
          </a:lnRef>
          <a:fillRef idx="1">
            <a:schemeClr val="dk1"/>
          </a:fillRef>
          <a:effectRef idx="0">
            <a:schemeClr val="dk1"/>
          </a:effectRef>
          <a:fontRef idx="minor">
            <a:schemeClr val="lt1"/>
          </a:fontRef>
        </p:style>
        <p:txBody>
          <a:bodyPr vert="eaVert" rtlCol="0" anchor="ctr"/>
          <a:lstStyle/>
          <a:p>
            <a:pPr algn="ctr"/>
            <a:r>
              <a:rPr lang="zh-CN" altLang="en-US" dirty="0">
                <a:solidFill>
                  <a:schemeClr val="bg1"/>
                </a:solidFill>
                <a:cs typeface="+mn-ea"/>
                <a:sym typeface="+mn-lt"/>
              </a:rPr>
              <a:t>后处理</a:t>
            </a:r>
          </a:p>
        </p:txBody>
      </p:sp>
      <p:cxnSp>
        <p:nvCxnSpPr>
          <p:cNvPr id="8" name="直接箭头连接符 7">
            <a:extLst>
              <a:ext uri="{FF2B5EF4-FFF2-40B4-BE49-F238E27FC236}">
                <a16:creationId xmlns:a16="http://schemas.microsoft.com/office/drawing/2014/main" id="{8FE9FFD1-DCDC-EA5A-D7AF-2612E7BAE83E}"/>
              </a:ext>
            </a:extLst>
          </p:cNvPr>
          <p:cNvCxnSpPr>
            <a:cxnSpLocks/>
            <a:endCxn id="9" idx="1"/>
          </p:cNvCxnSpPr>
          <p:nvPr/>
        </p:nvCxnSpPr>
        <p:spPr>
          <a:xfrm>
            <a:off x="19728" y="3862080"/>
            <a:ext cx="850525" cy="0"/>
          </a:xfrm>
          <a:prstGeom prst="straightConnector1">
            <a:avLst/>
          </a:prstGeom>
          <a:ln w="28575">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2" name="文本框 11">
            <a:extLst>
              <a:ext uri="{FF2B5EF4-FFF2-40B4-BE49-F238E27FC236}">
                <a16:creationId xmlns:a16="http://schemas.microsoft.com/office/drawing/2014/main" id="{27424BE1-FAD1-A311-442B-F835AF632C6E}"/>
              </a:ext>
            </a:extLst>
          </p:cNvPr>
          <p:cNvSpPr txBox="1"/>
          <p:nvPr/>
        </p:nvSpPr>
        <p:spPr>
          <a:xfrm>
            <a:off x="63888" y="3539311"/>
            <a:ext cx="762204" cy="261610"/>
          </a:xfrm>
          <a:prstGeom prst="rect">
            <a:avLst/>
          </a:prstGeom>
          <a:noFill/>
        </p:spPr>
        <p:txBody>
          <a:bodyPr wrap="square" rtlCol="0">
            <a:spAutoFit/>
          </a:bodyPr>
          <a:lstStyle/>
          <a:p>
            <a:pPr algn="ctr"/>
            <a:r>
              <a:rPr lang="zh-CN" altLang="en-US" sz="1100" dirty="0"/>
              <a:t>图像输入</a:t>
            </a:r>
          </a:p>
        </p:txBody>
      </p:sp>
      <p:sp>
        <p:nvSpPr>
          <p:cNvPr id="13" name="文本框 12">
            <a:extLst>
              <a:ext uri="{FF2B5EF4-FFF2-40B4-BE49-F238E27FC236}">
                <a16:creationId xmlns:a16="http://schemas.microsoft.com/office/drawing/2014/main" id="{69A3B238-E4D3-F7CE-1FBD-289416C7B0F4}"/>
              </a:ext>
            </a:extLst>
          </p:cNvPr>
          <p:cNvSpPr txBox="1"/>
          <p:nvPr/>
        </p:nvSpPr>
        <p:spPr>
          <a:xfrm>
            <a:off x="11321747" y="3539311"/>
            <a:ext cx="850525" cy="261610"/>
          </a:xfrm>
          <a:prstGeom prst="rect">
            <a:avLst/>
          </a:prstGeom>
          <a:noFill/>
        </p:spPr>
        <p:txBody>
          <a:bodyPr wrap="square" rtlCol="0">
            <a:spAutoFit/>
          </a:bodyPr>
          <a:lstStyle/>
          <a:p>
            <a:pPr algn="ctr"/>
            <a:r>
              <a:rPr lang="zh-CN" altLang="en-US" sz="1100" dirty="0"/>
              <a:t>文本输出</a:t>
            </a:r>
          </a:p>
        </p:txBody>
      </p:sp>
      <p:cxnSp>
        <p:nvCxnSpPr>
          <p:cNvPr id="14" name="直接箭头连接符 13">
            <a:extLst>
              <a:ext uri="{FF2B5EF4-FFF2-40B4-BE49-F238E27FC236}">
                <a16:creationId xmlns:a16="http://schemas.microsoft.com/office/drawing/2014/main" id="{8D482575-A5BC-C882-7BC8-FB6CCDAA800C}"/>
              </a:ext>
            </a:extLst>
          </p:cNvPr>
          <p:cNvCxnSpPr>
            <a:cxnSpLocks/>
            <a:stCxn id="5" idx="3"/>
          </p:cNvCxnSpPr>
          <p:nvPr/>
        </p:nvCxnSpPr>
        <p:spPr>
          <a:xfrm flipV="1">
            <a:off x="11349816" y="3861669"/>
            <a:ext cx="850525" cy="411"/>
          </a:xfrm>
          <a:prstGeom prst="straightConnector1">
            <a:avLst/>
          </a:prstGeom>
          <a:ln w="28575">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2" name="直接箭头连接符 21">
            <a:extLst>
              <a:ext uri="{FF2B5EF4-FFF2-40B4-BE49-F238E27FC236}">
                <a16:creationId xmlns:a16="http://schemas.microsoft.com/office/drawing/2014/main" id="{316986C9-94B7-53EA-4D6E-33A5BF607A75}"/>
              </a:ext>
            </a:extLst>
          </p:cNvPr>
          <p:cNvCxnSpPr>
            <a:cxnSpLocks/>
            <a:stCxn id="9" idx="3"/>
            <a:endCxn id="37" idx="1"/>
          </p:cNvCxnSpPr>
          <p:nvPr/>
        </p:nvCxnSpPr>
        <p:spPr>
          <a:xfrm>
            <a:off x="1556318" y="3862080"/>
            <a:ext cx="1272635" cy="0"/>
          </a:xfrm>
          <a:prstGeom prst="straightConnector1">
            <a:avLst/>
          </a:prstGeom>
          <a:ln w="28575">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6" name="直接箭头连接符 25">
            <a:extLst>
              <a:ext uri="{FF2B5EF4-FFF2-40B4-BE49-F238E27FC236}">
                <a16:creationId xmlns:a16="http://schemas.microsoft.com/office/drawing/2014/main" id="{E6A9B7AA-E7ED-EA1D-1740-04C29DC5C32F}"/>
              </a:ext>
            </a:extLst>
          </p:cNvPr>
          <p:cNvCxnSpPr>
            <a:stCxn id="37" idx="3"/>
            <a:endCxn id="38" idx="1"/>
          </p:cNvCxnSpPr>
          <p:nvPr/>
        </p:nvCxnSpPr>
        <p:spPr>
          <a:xfrm>
            <a:off x="3515018" y="3862080"/>
            <a:ext cx="1272635" cy="0"/>
          </a:xfrm>
          <a:prstGeom prst="straightConnector1">
            <a:avLst/>
          </a:prstGeom>
          <a:ln w="28575">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8" name="直接箭头连接符 27">
            <a:extLst>
              <a:ext uri="{FF2B5EF4-FFF2-40B4-BE49-F238E27FC236}">
                <a16:creationId xmlns:a16="http://schemas.microsoft.com/office/drawing/2014/main" id="{9D9D2368-3D66-A32A-6F8E-93D2356AD2D9}"/>
              </a:ext>
            </a:extLst>
          </p:cNvPr>
          <p:cNvCxnSpPr>
            <a:stCxn id="38" idx="3"/>
            <a:endCxn id="3" idx="1"/>
          </p:cNvCxnSpPr>
          <p:nvPr/>
        </p:nvCxnSpPr>
        <p:spPr>
          <a:xfrm>
            <a:off x="5473718" y="3862080"/>
            <a:ext cx="1272635" cy="0"/>
          </a:xfrm>
          <a:prstGeom prst="straightConnector1">
            <a:avLst/>
          </a:prstGeom>
          <a:ln w="28575">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30" name="直接箭头连接符 29">
            <a:extLst>
              <a:ext uri="{FF2B5EF4-FFF2-40B4-BE49-F238E27FC236}">
                <a16:creationId xmlns:a16="http://schemas.microsoft.com/office/drawing/2014/main" id="{A7CBCFC3-0EA9-328D-7383-DFF73EE00BBF}"/>
              </a:ext>
            </a:extLst>
          </p:cNvPr>
          <p:cNvCxnSpPr>
            <a:stCxn id="3" idx="3"/>
            <a:endCxn id="4" idx="1"/>
          </p:cNvCxnSpPr>
          <p:nvPr/>
        </p:nvCxnSpPr>
        <p:spPr>
          <a:xfrm>
            <a:off x="7432418" y="3862080"/>
            <a:ext cx="1272635" cy="0"/>
          </a:xfrm>
          <a:prstGeom prst="straightConnector1">
            <a:avLst/>
          </a:prstGeom>
          <a:ln w="28575">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接箭头连接符 31">
            <a:extLst>
              <a:ext uri="{FF2B5EF4-FFF2-40B4-BE49-F238E27FC236}">
                <a16:creationId xmlns:a16="http://schemas.microsoft.com/office/drawing/2014/main" id="{FBA5D9A2-7DEA-87E8-B4CB-493183B1558C}"/>
              </a:ext>
            </a:extLst>
          </p:cNvPr>
          <p:cNvCxnSpPr>
            <a:stCxn id="4" idx="3"/>
            <a:endCxn id="5" idx="1"/>
          </p:cNvCxnSpPr>
          <p:nvPr/>
        </p:nvCxnSpPr>
        <p:spPr>
          <a:xfrm>
            <a:off x="9391118" y="3862080"/>
            <a:ext cx="1272633" cy="0"/>
          </a:xfrm>
          <a:prstGeom prst="straightConnector1">
            <a:avLst/>
          </a:prstGeom>
          <a:ln w="28575">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35" name="文本框 34">
            <a:extLst>
              <a:ext uri="{FF2B5EF4-FFF2-40B4-BE49-F238E27FC236}">
                <a16:creationId xmlns:a16="http://schemas.microsoft.com/office/drawing/2014/main" id="{D0817D8C-65E3-B20B-00CE-C9B46BEAEEE1}"/>
              </a:ext>
            </a:extLst>
          </p:cNvPr>
          <p:cNvSpPr txBox="1"/>
          <p:nvPr/>
        </p:nvSpPr>
        <p:spPr>
          <a:xfrm>
            <a:off x="19728" y="4955129"/>
            <a:ext cx="850525" cy="261610"/>
          </a:xfrm>
          <a:prstGeom prst="rect">
            <a:avLst/>
          </a:prstGeom>
          <a:noFill/>
        </p:spPr>
        <p:txBody>
          <a:bodyPr wrap="square" rtlCol="0">
            <a:spAutoFit/>
          </a:bodyPr>
          <a:lstStyle/>
          <a:p>
            <a:pPr algn="ctr"/>
            <a:r>
              <a:rPr lang="zh-CN" altLang="en-US" sz="1100" dirty="0">
                <a:solidFill>
                  <a:schemeClr val="accent3"/>
                </a:solidFill>
              </a:rPr>
              <a:t>技术实现</a:t>
            </a:r>
          </a:p>
        </p:txBody>
      </p:sp>
      <p:cxnSp>
        <p:nvCxnSpPr>
          <p:cNvPr id="39" name="直接连接符 38">
            <a:extLst>
              <a:ext uri="{FF2B5EF4-FFF2-40B4-BE49-F238E27FC236}">
                <a16:creationId xmlns:a16="http://schemas.microsoft.com/office/drawing/2014/main" id="{2B0F4A65-A3DE-8C94-0A01-600BB7AFAA9F}"/>
              </a:ext>
            </a:extLst>
          </p:cNvPr>
          <p:cNvCxnSpPr>
            <a:stCxn id="9" idx="2"/>
            <a:endCxn id="6" idx="0"/>
          </p:cNvCxnSpPr>
          <p:nvPr/>
        </p:nvCxnSpPr>
        <p:spPr>
          <a:xfrm flipH="1">
            <a:off x="1213285" y="4834080"/>
            <a:ext cx="1" cy="474547"/>
          </a:xfrm>
          <a:prstGeom prst="line">
            <a:avLst/>
          </a:prstGeom>
          <a:ln w="12700">
            <a:solidFill>
              <a:schemeClr val="accent3"/>
            </a:solidFill>
            <a:prstDash val="sysDash"/>
          </a:ln>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A012FD2A-578C-CD3D-1E63-68D286E80D48}"/>
              </a:ext>
            </a:extLst>
          </p:cNvPr>
          <p:cNvCxnSpPr>
            <a:stCxn id="37" idx="2"/>
            <a:endCxn id="16" idx="0"/>
          </p:cNvCxnSpPr>
          <p:nvPr/>
        </p:nvCxnSpPr>
        <p:spPr>
          <a:xfrm flipH="1">
            <a:off x="3171983" y="4834080"/>
            <a:ext cx="3" cy="474547"/>
          </a:xfrm>
          <a:prstGeom prst="line">
            <a:avLst/>
          </a:prstGeom>
          <a:ln w="12700">
            <a:solidFill>
              <a:schemeClr val="accent3"/>
            </a:solidFill>
            <a:prstDash val="sysDash"/>
          </a:ln>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40A5078A-CC0E-4D51-8F66-4C86E57ABF82}"/>
              </a:ext>
            </a:extLst>
          </p:cNvPr>
          <p:cNvCxnSpPr>
            <a:stCxn id="38" idx="2"/>
            <a:endCxn id="17" idx="0"/>
          </p:cNvCxnSpPr>
          <p:nvPr/>
        </p:nvCxnSpPr>
        <p:spPr>
          <a:xfrm flipH="1">
            <a:off x="5130681" y="4834080"/>
            <a:ext cx="5" cy="474547"/>
          </a:xfrm>
          <a:prstGeom prst="line">
            <a:avLst/>
          </a:prstGeom>
          <a:ln w="12700">
            <a:solidFill>
              <a:schemeClr val="accent3"/>
            </a:solidFill>
            <a:prstDash val="sysDash"/>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74ED814-18F6-3F38-87B7-6D86A91CA89D}"/>
              </a:ext>
            </a:extLst>
          </p:cNvPr>
          <p:cNvCxnSpPr>
            <a:stCxn id="3" idx="2"/>
            <a:endCxn id="18" idx="0"/>
          </p:cNvCxnSpPr>
          <p:nvPr/>
        </p:nvCxnSpPr>
        <p:spPr>
          <a:xfrm flipH="1">
            <a:off x="7089379" y="4834080"/>
            <a:ext cx="7" cy="474547"/>
          </a:xfrm>
          <a:prstGeom prst="line">
            <a:avLst/>
          </a:prstGeom>
          <a:ln w="12700">
            <a:solidFill>
              <a:schemeClr val="accent3"/>
            </a:solidFill>
            <a:prstDash val="sysDash"/>
          </a:ln>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85ACD9A3-3A7C-81FC-CAB1-1D5C547A9416}"/>
              </a:ext>
            </a:extLst>
          </p:cNvPr>
          <p:cNvCxnSpPr>
            <a:stCxn id="4" idx="2"/>
            <a:endCxn id="19" idx="0"/>
          </p:cNvCxnSpPr>
          <p:nvPr/>
        </p:nvCxnSpPr>
        <p:spPr>
          <a:xfrm flipH="1">
            <a:off x="9048077" y="4834080"/>
            <a:ext cx="9" cy="474547"/>
          </a:xfrm>
          <a:prstGeom prst="line">
            <a:avLst/>
          </a:prstGeom>
          <a:ln w="12700">
            <a:solidFill>
              <a:schemeClr val="accent3"/>
            </a:solidFill>
            <a:prstDash val="sysDash"/>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29B7ED1D-28E1-F482-A537-370635F1D893}"/>
              </a:ext>
            </a:extLst>
          </p:cNvPr>
          <p:cNvCxnSpPr>
            <a:stCxn id="5" idx="2"/>
            <a:endCxn id="21" idx="0"/>
          </p:cNvCxnSpPr>
          <p:nvPr/>
        </p:nvCxnSpPr>
        <p:spPr>
          <a:xfrm flipH="1">
            <a:off x="11006775" y="4834080"/>
            <a:ext cx="9" cy="474547"/>
          </a:xfrm>
          <a:prstGeom prst="line">
            <a:avLst/>
          </a:prstGeom>
          <a:ln w="12700">
            <a:solidFill>
              <a:schemeClr val="accent3"/>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1577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EB924-D54B-E64D-1837-7A9CDD0A4F8A}"/>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7BC56B2-8CB6-CE91-1040-93A614DDBC91}"/>
              </a:ext>
            </a:extLst>
          </p:cNvPr>
          <p:cNvSpPr txBox="1"/>
          <p:nvPr/>
        </p:nvSpPr>
        <p:spPr>
          <a:xfrm>
            <a:off x="225929" y="234893"/>
            <a:ext cx="6520423" cy="584775"/>
          </a:xfrm>
          <a:prstGeom prst="rect">
            <a:avLst/>
          </a:prstGeom>
          <a:noFill/>
        </p:spPr>
        <p:txBody>
          <a:bodyPr wrap="square" rtlCol="0">
            <a:spAutoFit/>
          </a:bodyPr>
          <a:lstStyle/>
          <a:p>
            <a:r>
              <a:rPr lang="en-US" altLang="zh-CN" sz="3200" b="1" dirty="0">
                <a:solidFill>
                  <a:schemeClr val="accent3"/>
                </a:solidFill>
                <a:cs typeface="+mn-ea"/>
                <a:sym typeface="+mn-lt"/>
              </a:rPr>
              <a:t>OCR </a:t>
            </a:r>
            <a:r>
              <a:rPr lang="zh-CN" altLang="en-US" sz="3200" b="1" dirty="0">
                <a:solidFill>
                  <a:schemeClr val="accent3"/>
                </a:solidFill>
                <a:cs typeface="+mn-ea"/>
                <a:sym typeface="+mn-lt"/>
              </a:rPr>
              <a:t>的技术分类</a:t>
            </a:r>
            <a:r>
              <a:rPr lang="en-US" altLang="zh-CN" sz="3200" b="1" dirty="0">
                <a:solidFill>
                  <a:schemeClr val="accent3"/>
                </a:solidFill>
                <a:cs typeface="+mn-ea"/>
                <a:sym typeface="+mn-lt"/>
              </a:rPr>
              <a:t>-</a:t>
            </a:r>
            <a:r>
              <a:rPr lang="zh-CN" altLang="en-US" sz="3200" b="1" dirty="0">
                <a:solidFill>
                  <a:schemeClr val="accent3"/>
                </a:solidFill>
                <a:cs typeface="+mn-ea"/>
                <a:sym typeface="+mn-lt"/>
              </a:rPr>
              <a:t>深度学习</a:t>
            </a:r>
            <a:r>
              <a:rPr lang="en-US" altLang="zh-CN" sz="3200" b="1" dirty="0">
                <a:solidFill>
                  <a:schemeClr val="accent3"/>
                </a:solidFill>
                <a:cs typeface="+mn-ea"/>
                <a:sym typeface="+mn-lt"/>
              </a:rPr>
              <a:t>OCR</a:t>
            </a:r>
            <a:endParaRPr lang="zh-CN" altLang="en-US" sz="3200" b="1" dirty="0">
              <a:solidFill>
                <a:schemeClr val="accent3"/>
              </a:solidFill>
              <a:cs typeface="+mn-ea"/>
              <a:sym typeface="+mn-lt"/>
            </a:endParaRPr>
          </a:p>
        </p:txBody>
      </p:sp>
      <p:sp>
        <p:nvSpPr>
          <p:cNvPr id="20" name="矩形 19">
            <a:extLst>
              <a:ext uri="{FF2B5EF4-FFF2-40B4-BE49-F238E27FC236}">
                <a16:creationId xmlns:a16="http://schemas.microsoft.com/office/drawing/2014/main" id="{3737C972-DF34-52BB-C471-097D05E5D99F}"/>
              </a:ext>
            </a:extLst>
          </p:cNvPr>
          <p:cNvSpPr/>
          <p:nvPr/>
        </p:nvSpPr>
        <p:spPr>
          <a:xfrm>
            <a:off x="0" y="234893"/>
            <a:ext cx="161366" cy="58477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文本框 32">
            <a:extLst>
              <a:ext uri="{FF2B5EF4-FFF2-40B4-BE49-F238E27FC236}">
                <a16:creationId xmlns:a16="http://schemas.microsoft.com/office/drawing/2014/main" id="{7F578E73-4FAC-DA25-0BC1-6E7FE49DD271}"/>
              </a:ext>
            </a:extLst>
          </p:cNvPr>
          <p:cNvSpPr txBox="1"/>
          <p:nvPr/>
        </p:nvSpPr>
        <p:spPr>
          <a:xfrm>
            <a:off x="347006" y="848436"/>
            <a:ext cx="11652701" cy="873957"/>
          </a:xfrm>
          <a:prstGeom prst="rect">
            <a:avLst/>
          </a:prstGeom>
          <a:noFill/>
        </p:spPr>
        <p:txBody>
          <a:bodyPr wrap="square">
            <a:spAutoFit/>
          </a:bodyPr>
          <a:lstStyle/>
          <a:p>
            <a:pPr>
              <a:lnSpc>
                <a:spcPct val="150000"/>
              </a:lnSpc>
            </a:pPr>
            <a:r>
              <a:rPr lang="zh-CN" altLang="en-US" dirty="0"/>
              <a:t>将深度学习融入到</a:t>
            </a:r>
            <a:r>
              <a:rPr lang="en-US" altLang="zh-CN" dirty="0"/>
              <a:t>OCR</a:t>
            </a:r>
            <a:r>
              <a:rPr lang="zh-CN" altLang="en-US" dirty="0"/>
              <a:t>技术当中，对图像预处理、文本检测、文本识别和后处理过程进行优化，可以大幅提升对于复杂场景的识别，是目前主流</a:t>
            </a:r>
            <a:r>
              <a:rPr lang="en-US" altLang="zh-CN" dirty="0"/>
              <a:t>OCR</a:t>
            </a:r>
            <a:r>
              <a:rPr lang="zh-CN" altLang="en-US" dirty="0"/>
              <a:t>识别技术。</a:t>
            </a:r>
          </a:p>
        </p:txBody>
      </p:sp>
      <p:grpSp>
        <p:nvGrpSpPr>
          <p:cNvPr id="5" name="组合 4">
            <a:extLst>
              <a:ext uri="{FF2B5EF4-FFF2-40B4-BE49-F238E27FC236}">
                <a16:creationId xmlns:a16="http://schemas.microsoft.com/office/drawing/2014/main" id="{D83B8458-0B72-683B-D7CD-CF9B55491D55}"/>
              </a:ext>
            </a:extLst>
          </p:cNvPr>
          <p:cNvGrpSpPr/>
          <p:nvPr/>
        </p:nvGrpSpPr>
        <p:grpSpPr>
          <a:xfrm>
            <a:off x="136571" y="2575792"/>
            <a:ext cx="11918859" cy="3517902"/>
            <a:chOff x="136571" y="3213098"/>
            <a:chExt cx="11918859" cy="3517902"/>
          </a:xfrm>
        </p:grpSpPr>
        <p:sp>
          <p:nvSpPr>
            <p:cNvPr id="6" name="矩形 5">
              <a:extLst>
                <a:ext uri="{FF2B5EF4-FFF2-40B4-BE49-F238E27FC236}">
                  <a16:creationId xmlns:a16="http://schemas.microsoft.com/office/drawing/2014/main" id="{FA7EF18E-15EF-85FB-6B1D-FDE2C6615BE5}"/>
                </a:ext>
              </a:extLst>
            </p:cNvPr>
            <p:cNvSpPr/>
            <p:nvPr/>
          </p:nvSpPr>
          <p:spPr>
            <a:xfrm>
              <a:off x="1010504" y="3213098"/>
              <a:ext cx="1907999" cy="792000"/>
            </a:xfrm>
            <a:prstGeom prst="rect">
              <a:avLst/>
            </a:prstGeom>
            <a:noFill/>
            <a:ln w="12700">
              <a:solidFill>
                <a:schemeClr val="accent3"/>
              </a:solidFill>
              <a:prstDash val="sysDash"/>
            </a:ln>
          </p:spPr>
          <p:style>
            <a:lnRef idx="2">
              <a:schemeClr val="dk1">
                <a:shade val="15000"/>
              </a:schemeClr>
            </a:lnRef>
            <a:fillRef idx="1">
              <a:schemeClr val="dk1"/>
            </a:fillRef>
            <a:effectRef idx="0">
              <a:schemeClr val="dk1"/>
            </a:effectRef>
            <a:fontRef idx="minor">
              <a:schemeClr val="lt1"/>
            </a:fontRef>
          </p:style>
          <p:txBody>
            <a:bodyPr vert="horz" rtlCol="0" anchor="ctr"/>
            <a:lstStyle/>
            <a:p>
              <a:pPr algn="ctr"/>
              <a:r>
                <a:rPr lang="zh-CN" altLang="en-US" sz="1400" dirty="0">
                  <a:solidFill>
                    <a:schemeClr val="tx1"/>
                  </a:solidFill>
                  <a:cs typeface="+mn-ea"/>
                  <a:sym typeface="+mn-lt"/>
                </a:rPr>
                <a:t>亮度调整、图像增强、噪声滤波、灰度化</a:t>
              </a:r>
            </a:p>
          </p:txBody>
        </p:sp>
        <p:sp>
          <p:nvSpPr>
            <p:cNvPr id="9" name="矩形 8">
              <a:extLst>
                <a:ext uri="{FF2B5EF4-FFF2-40B4-BE49-F238E27FC236}">
                  <a16:creationId xmlns:a16="http://schemas.microsoft.com/office/drawing/2014/main" id="{E933B491-12E5-FE57-F315-5016B9E3DF56}"/>
                </a:ext>
              </a:extLst>
            </p:cNvPr>
            <p:cNvSpPr/>
            <p:nvPr/>
          </p:nvSpPr>
          <p:spPr>
            <a:xfrm>
              <a:off x="1010940" y="4305189"/>
              <a:ext cx="1908000" cy="684000"/>
            </a:xfrm>
            <a:prstGeom prst="rect">
              <a:avLst/>
            </a:prstGeom>
            <a:solidFill>
              <a:schemeClr val="accent3"/>
            </a:solidFill>
            <a:ln w="38100">
              <a:solidFill>
                <a:schemeClr val="accent3"/>
              </a:solidFill>
            </a:ln>
          </p:spPr>
          <p:style>
            <a:lnRef idx="2">
              <a:schemeClr val="dk1">
                <a:shade val="15000"/>
              </a:schemeClr>
            </a:lnRef>
            <a:fillRef idx="1">
              <a:schemeClr val="dk1"/>
            </a:fillRef>
            <a:effectRef idx="0">
              <a:schemeClr val="dk1"/>
            </a:effectRef>
            <a:fontRef idx="minor">
              <a:schemeClr val="lt1"/>
            </a:fontRef>
          </p:style>
          <p:txBody>
            <a:bodyPr vert="horz" rtlCol="0" anchor="ctr"/>
            <a:lstStyle/>
            <a:p>
              <a:pPr algn="ctr"/>
              <a:r>
                <a:rPr lang="zh-CN" altLang="en-US" dirty="0">
                  <a:solidFill>
                    <a:schemeClr val="bg1"/>
                  </a:solidFill>
                  <a:cs typeface="+mn-ea"/>
                  <a:sym typeface="+mn-lt"/>
                </a:rPr>
                <a:t>图像预处理</a:t>
              </a:r>
            </a:p>
          </p:txBody>
        </p:sp>
        <p:sp>
          <p:nvSpPr>
            <p:cNvPr id="37" name="矩形 36">
              <a:extLst>
                <a:ext uri="{FF2B5EF4-FFF2-40B4-BE49-F238E27FC236}">
                  <a16:creationId xmlns:a16="http://schemas.microsoft.com/office/drawing/2014/main" id="{ACC89A85-36CB-F087-299F-30974AE84E39}"/>
                </a:ext>
              </a:extLst>
            </p:cNvPr>
            <p:cNvSpPr/>
            <p:nvPr/>
          </p:nvSpPr>
          <p:spPr>
            <a:xfrm>
              <a:off x="3792437" y="4305189"/>
              <a:ext cx="1908000" cy="684000"/>
            </a:xfrm>
            <a:prstGeom prst="rect">
              <a:avLst/>
            </a:prstGeom>
            <a:solidFill>
              <a:schemeClr val="accent3"/>
            </a:solidFill>
            <a:ln w="38100">
              <a:solidFill>
                <a:schemeClr val="accent3"/>
              </a:solidFill>
            </a:ln>
          </p:spPr>
          <p:style>
            <a:lnRef idx="2">
              <a:schemeClr val="dk1">
                <a:shade val="15000"/>
              </a:schemeClr>
            </a:lnRef>
            <a:fillRef idx="1">
              <a:schemeClr val="dk1"/>
            </a:fillRef>
            <a:effectRef idx="0">
              <a:schemeClr val="dk1"/>
            </a:effectRef>
            <a:fontRef idx="minor">
              <a:schemeClr val="lt1"/>
            </a:fontRef>
          </p:style>
          <p:txBody>
            <a:bodyPr vert="horz" rtlCol="0" anchor="ctr"/>
            <a:lstStyle/>
            <a:p>
              <a:pPr algn="ctr"/>
              <a:r>
                <a:rPr lang="zh-CN" altLang="en-US" dirty="0">
                  <a:solidFill>
                    <a:schemeClr val="bg1"/>
                  </a:solidFill>
                  <a:cs typeface="+mn-ea"/>
                  <a:sym typeface="+mn-lt"/>
                </a:rPr>
                <a:t>文本区域定位</a:t>
              </a:r>
            </a:p>
          </p:txBody>
        </p:sp>
        <p:sp>
          <p:nvSpPr>
            <p:cNvPr id="36" name="矩形 35">
              <a:extLst>
                <a:ext uri="{FF2B5EF4-FFF2-40B4-BE49-F238E27FC236}">
                  <a16:creationId xmlns:a16="http://schemas.microsoft.com/office/drawing/2014/main" id="{C52F4FE2-9F33-AB32-8FB6-6D71D4B38248}"/>
                </a:ext>
              </a:extLst>
            </p:cNvPr>
            <p:cNvSpPr/>
            <p:nvPr/>
          </p:nvSpPr>
          <p:spPr>
            <a:xfrm>
              <a:off x="6573934" y="4305189"/>
              <a:ext cx="1908000" cy="684000"/>
            </a:xfrm>
            <a:prstGeom prst="rect">
              <a:avLst/>
            </a:prstGeom>
            <a:solidFill>
              <a:schemeClr val="accent3"/>
            </a:solidFill>
            <a:ln w="38100">
              <a:solidFill>
                <a:schemeClr val="accent3"/>
              </a:solidFill>
            </a:ln>
          </p:spPr>
          <p:style>
            <a:lnRef idx="2">
              <a:schemeClr val="dk1">
                <a:shade val="15000"/>
              </a:schemeClr>
            </a:lnRef>
            <a:fillRef idx="1">
              <a:schemeClr val="dk1"/>
            </a:fillRef>
            <a:effectRef idx="0">
              <a:schemeClr val="dk1"/>
            </a:effectRef>
            <a:fontRef idx="minor">
              <a:schemeClr val="lt1"/>
            </a:fontRef>
          </p:style>
          <p:txBody>
            <a:bodyPr vert="horz" rtlCol="0" anchor="ctr"/>
            <a:lstStyle/>
            <a:p>
              <a:pPr algn="ctr"/>
              <a:r>
                <a:rPr lang="zh-CN" altLang="en-US" dirty="0">
                  <a:solidFill>
                    <a:schemeClr val="bg1"/>
                  </a:solidFill>
                  <a:cs typeface="+mn-ea"/>
                  <a:sym typeface="+mn-lt"/>
                </a:rPr>
                <a:t>文本行识别</a:t>
              </a:r>
            </a:p>
          </p:txBody>
        </p:sp>
        <p:sp>
          <p:nvSpPr>
            <p:cNvPr id="40" name="矩形 39">
              <a:extLst>
                <a:ext uri="{FF2B5EF4-FFF2-40B4-BE49-F238E27FC236}">
                  <a16:creationId xmlns:a16="http://schemas.microsoft.com/office/drawing/2014/main" id="{AA02213C-8F2F-4A81-9E35-68A414BF7D97}"/>
                </a:ext>
              </a:extLst>
            </p:cNvPr>
            <p:cNvSpPr/>
            <p:nvPr/>
          </p:nvSpPr>
          <p:spPr>
            <a:xfrm>
              <a:off x="9355430" y="4305189"/>
              <a:ext cx="1908000" cy="684000"/>
            </a:xfrm>
            <a:prstGeom prst="rect">
              <a:avLst/>
            </a:prstGeom>
            <a:solidFill>
              <a:schemeClr val="accent3"/>
            </a:solidFill>
            <a:ln w="38100">
              <a:solidFill>
                <a:schemeClr val="accent3"/>
              </a:solidFill>
            </a:ln>
          </p:spPr>
          <p:style>
            <a:lnRef idx="2">
              <a:schemeClr val="dk1">
                <a:shade val="15000"/>
              </a:schemeClr>
            </a:lnRef>
            <a:fillRef idx="1">
              <a:schemeClr val="dk1"/>
            </a:fillRef>
            <a:effectRef idx="0">
              <a:schemeClr val="dk1"/>
            </a:effectRef>
            <a:fontRef idx="minor">
              <a:schemeClr val="lt1"/>
            </a:fontRef>
          </p:style>
          <p:txBody>
            <a:bodyPr vert="horz" rtlCol="0" anchor="ctr"/>
            <a:lstStyle/>
            <a:p>
              <a:pPr algn="ctr"/>
              <a:r>
                <a:rPr lang="zh-CN" altLang="en-US" dirty="0">
                  <a:solidFill>
                    <a:schemeClr val="bg1"/>
                  </a:solidFill>
                  <a:cs typeface="+mn-ea"/>
                  <a:sym typeface="+mn-lt"/>
                </a:rPr>
                <a:t>后处理</a:t>
              </a:r>
            </a:p>
          </p:txBody>
        </p:sp>
        <p:sp>
          <p:nvSpPr>
            <p:cNvPr id="41" name="矩形 40">
              <a:extLst>
                <a:ext uri="{FF2B5EF4-FFF2-40B4-BE49-F238E27FC236}">
                  <a16:creationId xmlns:a16="http://schemas.microsoft.com/office/drawing/2014/main" id="{1324B0C2-4286-4175-15E5-3CF16A1FF302}"/>
                </a:ext>
              </a:extLst>
            </p:cNvPr>
            <p:cNvSpPr/>
            <p:nvPr/>
          </p:nvSpPr>
          <p:spPr>
            <a:xfrm>
              <a:off x="3742608" y="5358416"/>
              <a:ext cx="4861499" cy="684000"/>
            </a:xfrm>
            <a:prstGeom prst="rect">
              <a:avLst/>
            </a:prstGeom>
            <a:solidFill>
              <a:schemeClr val="accent3"/>
            </a:solidFill>
            <a:ln w="38100">
              <a:solidFill>
                <a:schemeClr val="accent3"/>
              </a:solidFill>
            </a:ln>
          </p:spPr>
          <p:style>
            <a:lnRef idx="2">
              <a:schemeClr val="dk1">
                <a:shade val="15000"/>
              </a:schemeClr>
            </a:lnRef>
            <a:fillRef idx="1">
              <a:schemeClr val="dk1"/>
            </a:fillRef>
            <a:effectRef idx="0">
              <a:schemeClr val="dk1"/>
            </a:effectRef>
            <a:fontRef idx="minor">
              <a:schemeClr val="lt1"/>
            </a:fontRef>
          </p:style>
          <p:txBody>
            <a:bodyPr vert="horz" rtlCol="0" anchor="ctr"/>
            <a:lstStyle/>
            <a:p>
              <a:pPr algn="ctr"/>
              <a:r>
                <a:rPr lang="zh-CN" altLang="en-US" dirty="0">
                  <a:solidFill>
                    <a:schemeClr val="bg1"/>
                  </a:solidFill>
                  <a:cs typeface="+mn-ea"/>
                  <a:sym typeface="+mn-lt"/>
                </a:rPr>
                <a:t>文本检测识别端到端</a:t>
              </a:r>
            </a:p>
          </p:txBody>
        </p:sp>
        <p:sp>
          <p:nvSpPr>
            <p:cNvPr id="51" name="矩形 50">
              <a:extLst>
                <a:ext uri="{FF2B5EF4-FFF2-40B4-BE49-F238E27FC236}">
                  <a16:creationId xmlns:a16="http://schemas.microsoft.com/office/drawing/2014/main" id="{FFF72BD3-ECFC-23F6-BC25-E3AA21ADC5B2}"/>
                </a:ext>
              </a:extLst>
            </p:cNvPr>
            <p:cNvSpPr/>
            <p:nvPr/>
          </p:nvSpPr>
          <p:spPr>
            <a:xfrm>
              <a:off x="3742609" y="6271258"/>
              <a:ext cx="4861498" cy="459742"/>
            </a:xfrm>
            <a:prstGeom prst="rect">
              <a:avLst/>
            </a:prstGeom>
            <a:noFill/>
            <a:ln w="12700">
              <a:solidFill>
                <a:schemeClr val="accent3"/>
              </a:solidFill>
              <a:prstDash val="sysDash"/>
            </a:ln>
          </p:spPr>
          <p:style>
            <a:lnRef idx="2">
              <a:schemeClr val="dk1">
                <a:shade val="15000"/>
              </a:schemeClr>
            </a:lnRef>
            <a:fillRef idx="1">
              <a:schemeClr val="dk1"/>
            </a:fillRef>
            <a:effectRef idx="0">
              <a:schemeClr val="dk1"/>
            </a:effectRef>
            <a:fontRef idx="minor">
              <a:schemeClr val="lt1"/>
            </a:fontRef>
          </p:style>
          <p:txBody>
            <a:bodyPr vert="horz" rtlCol="0" anchor="ctr"/>
            <a:lstStyle/>
            <a:p>
              <a:pPr algn="ctr"/>
              <a:r>
                <a:rPr lang="en-US" altLang="zh-CN" sz="1400" dirty="0">
                  <a:solidFill>
                    <a:schemeClr val="tx1"/>
                  </a:solidFill>
                  <a:cs typeface="+mn-ea"/>
                  <a:sym typeface="+mn-lt"/>
                </a:rPr>
                <a:t>Mask </a:t>
              </a:r>
              <a:r>
                <a:rPr lang="en-US" altLang="zh-CN" sz="1400" dirty="0" err="1">
                  <a:solidFill>
                    <a:schemeClr val="tx1"/>
                  </a:solidFill>
                  <a:cs typeface="+mn-ea"/>
                  <a:sym typeface="+mn-lt"/>
                </a:rPr>
                <a:t>TexSpotter</a:t>
              </a:r>
              <a:r>
                <a:rPr lang="zh-CN" altLang="en-US" sz="1400" dirty="0">
                  <a:solidFill>
                    <a:schemeClr val="tx1"/>
                  </a:solidFill>
                  <a:cs typeface="+mn-ea"/>
                  <a:sym typeface="+mn-lt"/>
                </a:rPr>
                <a:t>、</a:t>
              </a:r>
              <a:r>
                <a:rPr lang="en-US" altLang="zh-CN" sz="1400" dirty="0">
                  <a:solidFill>
                    <a:schemeClr val="tx1"/>
                  </a:solidFill>
                  <a:cs typeface="+mn-ea"/>
                  <a:sym typeface="+mn-lt"/>
                </a:rPr>
                <a:t>FOTS(</a:t>
              </a:r>
              <a:r>
                <a:rPr lang="zh-CN" altLang="en-US" sz="1400" dirty="0">
                  <a:solidFill>
                    <a:schemeClr val="tx1"/>
                  </a:solidFill>
                  <a:cs typeface="+mn-ea"/>
                  <a:sym typeface="+mn-lt"/>
                </a:rPr>
                <a:t>网络模型</a:t>
              </a:r>
              <a:r>
                <a:rPr lang="en-US" altLang="zh-CN" sz="1400" dirty="0">
                  <a:solidFill>
                    <a:schemeClr val="tx1"/>
                  </a:solidFill>
                  <a:cs typeface="+mn-ea"/>
                  <a:sym typeface="+mn-lt"/>
                </a:rPr>
                <a:t>)</a:t>
              </a:r>
              <a:endParaRPr lang="zh-CN" altLang="en-US" sz="1400" dirty="0">
                <a:solidFill>
                  <a:schemeClr val="tx1"/>
                </a:solidFill>
                <a:cs typeface="+mn-ea"/>
                <a:sym typeface="+mn-lt"/>
              </a:endParaRPr>
            </a:p>
          </p:txBody>
        </p:sp>
        <p:cxnSp>
          <p:nvCxnSpPr>
            <p:cNvPr id="52" name="直接连接符 51">
              <a:extLst>
                <a:ext uri="{FF2B5EF4-FFF2-40B4-BE49-F238E27FC236}">
                  <a16:creationId xmlns:a16="http://schemas.microsoft.com/office/drawing/2014/main" id="{0B2C6EAE-14FF-A0BB-3A87-CA5E662151BC}"/>
                </a:ext>
              </a:extLst>
            </p:cNvPr>
            <p:cNvCxnSpPr>
              <a:cxnSpLocks/>
              <a:stCxn id="41" idx="2"/>
              <a:endCxn id="51" idx="0"/>
            </p:cNvCxnSpPr>
            <p:nvPr/>
          </p:nvCxnSpPr>
          <p:spPr>
            <a:xfrm>
              <a:off x="6173358" y="6042416"/>
              <a:ext cx="0" cy="228842"/>
            </a:xfrm>
            <a:prstGeom prst="line">
              <a:avLst/>
            </a:prstGeom>
            <a:ln w="12700">
              <a:solidFill>
                <a:schemeClr val="accent3"/>
              </a:solidFill>
              <a:prstDash val="sysDash"/>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552067A1-2EF4-A668-512E-1D72B5C19915}"/>
                </a:ext>
              </a:extLst>
            </p:cNvPr>
            <p:cNvCxnSpPr>
              <a:cxnSpLocks/>
              <a:endCxn id="9" idx="1"/>
            </p:cNvCxnSpPr>
            <p:nvPr/>
          </p:nvCxnSpPr>
          <p:spPr>
            <a:xfrm>
              <a:off x="230504" y="4634049"/>
              <a:ext cx="792000" cy="0"/>
            </a:xfrm>
            <a:prstGeom prst="straightConnector1">
              <a:avLst/>
            </a:prstGeom>
            <a:ln w="28575">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57" name="文本框 56">
              <a:extLst>
                <a:ext uri="{FF2B5EF4-FFF2-40B4-BE49-F238E27FC236}">
                  <a16:creationId xmlns:a16="http://schemas.microsoft.com/office/drawing/2014/main" id="{92E5D22B-BD57-0B52-4CAE-7FD20BB6165B}"/>
                </a:ext>
              </a:extLst>
            </p:cNvPr>
            <p:cNvSpPr txBox="1"/>
            <p:nvPr/>
          </p:nvSpPr>
          <p:spPr>
            <a:xfrm>
              <a:off x="186785" y="4351993"/>
              <a:ext cx="762204" cy="261610"/>
            </a:xfrm>
            <a:prstGeom prst="rect">
              <a:avLst/>
            </a:prstGeom>
            <a:noFill/>
          </p:spPr>
          <p:txBody>
            <a:bodyPr wrap="square" rtlCol="0">
              <a:spAutoFit/>
            </a:bodyPr>
            <a:lstStyle/>
            <a:p>
              <a:pPr algn="ctr"/>
              <a:r>
                <a:rPr lang="zh-CN" altLang="en-US" sz="1100" dirty="0"/>
                <a:t>图像输入</a:t>
              </a:r>
            </a:p>
          </p:txBody>
        </p:sp>
        <p:cxnSp>
          <p:nvCxnSpPr>
            <p:cNvPr id="62" name="直接连接符 61">
              <a:extLst>
                <a:ext uri="{FF2B5EF4-FFF2-40B4-BE49-F238E27FC236}">
                  <a16:creationId xmlns:a16="http://schemas.microsoft.com/office/drawing/2014/main" id="{B03DC578-AD51-F50D-7667-FCABFF6FAEE2}"/>
                </a:ext>
              </a:extLst>
            </p:cNvPr>
            <p:cNvCxnSpPr>
              <a:cxnSpLocks/>
              <a:stCxn id="6" idx="2"/>
              <a:endCxn id="9" idx="0"/>
            </p:cNvCxnSpPr>
            <p:nvPr/>
          </p:nvCxnSpPr>
          <p:spPr>
            <a:xfrm>
              <a:off x="1964504" y="4005098"/>
              <a:ext cx="436" cy="300091"/>
            </a:xfrm>
            <a:prstGeom prst="line">
              <a:avLst/>
            </a:prstGeom>
            <a:ln w="12700">
              <a:solidFill>
                <a:schemeClr val="accent3"/>
              </a:solidFill>
              <a:prstDash val="sysDash"/>
            </a:ln>
          </p:spPr>
          <p:style>
            <a:lnRef idx="2">
              <a:schemeClr val="accent1"/>
            </a:lnRef>
            <a:fillRef idx="0">
              <a:schemeClr val="accent1"/>
            </a:fillRef>
            <a:effectRef idx="1">
              <a:schemeClr val="accent1"/>
            </a:effectRef>
            <a:fontRef idx="minor">
              <a:schemeClr val="tx1"/>
            </a:fontRef>
          </p:style>
        </p:cxnSp>
        <p:cxnSp>
          <p:nvCxnSpPr>
            <p:cNvPr id="68" name="直接箭头连接符 67">
              <a:extLst>
                <a:ext uri="{FF2B5EF4-FFF2-40B4-BE49-F238E27FC236}">
                  <a16:creationId xmlns:a16="http://schemas.microsoft.com/office/drawing/2014/main" id="{643EB19C-5D1C-2E65-FD84-A3835567593D}"/>
                </a:ext>
              </a:extLst>
            </p:cNvPr>
            <p:cNvCxnSpPr>
              <a:cxnSpLocks/>
              <a:stCxn id="40" idx="3"/>
            </p:cNvCxnSpPr>
            <p:nvPr/>
          </p:nvCxnSpPr>
          <p:spPr>
            <a:xfrm>
              <a:off x="11263430" y="4647189"/>
              <a:ext cx="792000" cy="0"/>
            </a:xfrm>
            <a:prstGeom prst="straightConnector1">
              <a:avLst/>
            </a:prstGeom>
            <a:ln w="28575">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71" name="文本框 70">
              <a:extLst>
                <a:ext uri="{FF2B5EF4-FFF2-40B4-BE49-F238E27FC236}">
                  <a16:creationId xmlns:a16="http://schemas.microsoft.com/office/drawing/2014/main" id="{2C7F051D-2737-E406-9E6E-BC44ED80A58B}"/>
                </a:ext>
              </a:extLst>
            </p:cNvPr>
            <p:cNvSpPr txBox="1"/>
            <p:nvPr/>
          </p:nvSpPr>
          <p:spPr>
            <a:xfrm>
              <a:off x="11293226" y="4348146"/>
              <a:ext cx="762204" cy="261610"/>
            </a:xfrm>
            <a:prstGeom prst="rect">
              <a:avLst/>
            </a:prstGeom>
            <a:noFill/>
          </p:spPr>
          <p:txBody>
            <a:bodyPr wrap="square" rtlCol="0">
              <a:spAutoFit/>
            </a:bodyPr>
            <a:lstStyle/>
            <a:p>
              <a:pPr algn="ctr"/>
              <a:r>
                <a:rPr lang="zh-CN" altLang="en-US" sz="1100" dirty="0"/>
                <a:t>文本输出</a:t>
              </a:r>
              <a:endParaRPr lang="en-US" altLang="zh-CN" sz="1100" dirty="0"/>
            </a:p>
          </p:txBody>
        </p:sp>
        <p:sp>
          <p:nvSpPr>
            <p:cNvPr id="73" name="矩形 72">
              <a:extLst>
                <a:ext uri="{FF2B5EF4-FFF2-40B4-BE49-F238E27FC236}">
                  <a16:creationId xmlns:a16="http://schemas.microsoft.com/office/drawing/2014/main" id="{87F2D8F5-9870-010F-AB57-5C912D211FF5}"/>
                </a:ext>
              </a:extLst>
            </p:cNvPr>
            <p:cNvSpPr/>
            <p:nvPr/>
          </p:nvSpPr>
          <p:spPr>
            <a:xfrm>
              <a:off x="3792437" y="3213098"/>
              <a:ext cx="1907999" cy="792000"/>
            </a:xfrm>
            <a:prstGeom prst="rect">
              <a:avLst/>
            </a:prstGeom>
            <a:noFill/>
            <a:ln w="12700">
              <a:solidFill>
                <a:schemeClr val="accent3"/>
              </a:solidFill>
              <a:prstDash val="sysDash"/>
            </a:ln>
          </p:spPr>
          <p:style>
            <a:lnRef idx="2">
              <a:schemeClr val="dk1">
                <a:shade val="15000"/>
              </a:schemeClr>
            </a:lnRef>
            <a:fillRef idx="1">
              <a:schemeClr val="dk1"/>
            </a:fillRef>
            <a:effectRef idx="0">
              <a:schemeClr val="dk1"/>
            </a:effectRef>
            <a:fontRef idx="minor">
              <a:schemeClr val="lt1"/>
            </a:fontRef>
          </p:style>
          <p:txBody>
            <a:bodyPr vert="horz" rtlCol="0" anchor="ctr"/>
            <a:lstStyle/>
            <a:p>
              <a:pPr algn="ctr"/>
              <a:r>
                <a:rPr lang="en-US" altLang="zh-CN" sz="1400" dirty="0">
                  <a:solidFill>
                    <a:schemeClr val="tx1"/>
                  </a:solidFill>
                  <a:cs typeface="+mn-ea"/>
                  <a:sym typeface="+mn-lt"/>
                </a:rPr>
                <a:t>CTPN</a:t>
              </a:r>
              <a:r>
                <a:rPr lang="zh-CN" altLang="en-US" sz="1400" dirty="0">
                  <a:solidFill>
                    <a:schemeClr val="tx1"/>
                  </a:solidFill>
                  <a:cs typeface="+mn-ea"/>
                  <a:sym typeface="+mn-lt"/>
                </a:rPr>
                <a:t>、</a:t>
              </a:r>
              <a:r>
                <a:rPr lang="en-US" altLang="zh-CN" sz="1400" dirty="0" err="1">
                  <a:solidFill>
                    <a:schemeClr val="tx1"/>
                  </a:solidFill>
                  <a:cs typeface="+mn-ea"/>
                  <a:sym typeface="+mn-lt"/>
                </a:rPr>
                <a:t>TextBoxes</a:t>
              </a:r>
              <a:r>
                <a:rPr lang="zh-CN" altLang="en-US" sz="1400" dirty="0">
                  <a:solidFill>
                    <a:schemeClr val="tx1"/>
                  </a:solidFill>
                  <a:cs typeface="+mn-ea"/>
                  <a:sym typeface="+mn-lt"/>
                </a:rPr>
                <a:t>、</a:t>
              </a:r>
              <a:r>
                <a:rPr lang="en-US" altLang="zh-CN" sz="1400" dirty="0" err="1">
                  <a:solidFill>
                    <a:schemeClr val="tx1"/>
                  </a:solidFill>
                  <a:cs typeface="+mn-ea"/>
                  <a:sym typeface="+mn-lt"/>
                </a:rPr>
                <a:t>SeLink</a:t>
              </a:r>
              <a:r>
                <a:rPr lang="zh-CN" altLang="en-US" sz="1400" dirty="0">
                  <a:solidFill>
                    <a:schemeClr val="tx1"/>
                  </a:solidFill>
                  <a:cs typeface="+mn-ea"/>
                  <a:sym typeface="+mn-lt"/>
                </a:rPr>
                <a:t>、</a:t>
              </a:r>
              <a:r>
                <a:rPr lang="en-US" altLang="zh-CN" sz="1400" dirty="0">
                  <a:solidFill>
                    <a:schemeClr val="tx1"/>
                  </a:solidFill>
                  <a:cs typeface="+mn-ea"/>
                  <a:sym typeface="+mn-lt"/>
                </a:rPr>
                <a:t>EAST</a:t>
              </a:r>
              <a:endParaRPr lang="zh-CN" altLang="en-US" sz="1400" dirty="0">
                <a:solidFill>
                  <a:schemeClr val="tx1"/>
                </a:solidFill>
                <a:cs typeface="+mn-ea"/>
                <a:sym typeface="+mn-lt"/>
              </a:endParaRPr>
            </a:p>
          </p:txBody>
        </p:sp>
        <p:cxnSp>
          <p:nvCxnSpPr>
            <p:cNvPr id="74" name="直接连接符 73">
              <a:extLst>
                <a:ext uri="{FF2B5EF4-FFF2-40B4-BE49-F238E27FC236}">
                  <a16:creationId xmlns:a16="http://schemas.microsoft.com/office/drawing/2014/main" id="{D49D1F5C-8586-241B-5AE3-67C06E9C4E6E}"/>
                </a:ext>
              </a:extLst>
            </p:cNvPr>
            <p:cNvCxnSpPr>
              <a:cxnSpLocks/>
              <a:stCxn id="73" idx="2"/>
              <a:endCxn id="37" idx="0"/>
            </p:cNvCxnSpPr>
            <p:nvPr/>
          </p:nvCxnSpPr>
          <p:spPr>
            <a:xfrm>
              <a:off x="4746437" y="4005098"/>
              <a:ext cx="0" cy="300091"/>
            </a:xfrm>
            <a:prstGeom prst="line">
              <a:avLst/>
            </a:prstGeom>
            <a:ln w="12700">
              <a:solidFill>
                <a:schemeClr val="accent3"/>
              </a:solidFill>
              <a:prstDash val="sysDash"/>
            </a:ln>
          </p:spPr>
          <p:style>
            <a:lnRef idx="2">
              <a:schemeClr val="accent1"/>
            </a:lnRef>
            <a:fillRef idx="0">
              <a:schemeClr val="accent1"/>
            </a:fillRef>
            <a:effectRef idx="1">
              <a:schemeClr val="accent1"/>
            </a:effectRef>
            <a:fontRef idx="minor">
              <a:schemeClr val="tx1"/>
            </a:fontRef>
          </p:style>
        </p:cxnSp>
        <p:sp>
          <p:nvSpPr>
            <p:cNvPr id="77" name="矩形 76">
              <a:extLst>
                <a:ext uri="{FF2B5EF4-FFF2-40B4-BE49-F238E27FC236}">
                  <a16:creationId xmlns:a16="http://schemas.microsoft.com/office/drawing/2014/main" id="{D6C07316-27C1-A44C-E447-D038AD74D24C}"/>
                </a:ext>
              </a:extLst>
            </p:cNvPr>
            <p:cNvSpPr/>
            <p:nvPr/>
          </p:nvSpPr>
          <p:spPr>
            <a:xfrm>
              <a:off x="6573933" y="3213098"/>
              <a:ext cx="1907999" cy="792000"/>
            </a:xfrm>
            <a:prstGeom prst="rect">
              <a:avLst/>
            </a:prstGeom>
            <a:noFill/>
            <a:ln w="12700">
              <a:solidFill>
                <a:schemeClr val="accent3"/>
              </a:solidFill>
              <a:prstDash val="sysDash"/>
            </a:ln>
          </p:spPr>
          <p:style>
            <a:lnRef idx="2">
              <a:schemeClr val="dk1">
                <a:shade val="15000"/>
              </a:schemeClr>
            </a:lnRef>
            <a:fillRef idx="1">
              <a:schemeClr val="dk1"/>
            </a:fillRef>
            <a:effectRef idx="0">
              <a:schemeClr val="dk1"/>
            </a:effectRef>
            <a:fontRef idx="minor">
              <a:schemeClr val="lt1"/>
            </a:fontRef>
          </p:style>
          <p:txBody>
            <a:bodyPr vert="horz" rtlCol="0" anchor="ctr"/>
            <a:lstStyle/>
            <a:p>
              <a:pPr algn="ctr"/>
              <a:r>
                <a:rPr lang="en-US" altLang="zh-CN" sz="1400" dirty="0">
                  <a:solidFill>
                    <a:schemeClr val="tx1"/>
                  </a:solidFill>
                  <a:cs typeface="+mn-ea"/>
                  <a:sym typeface="+mn-lt"/>
                </a:rPr>
                <a:t>CNN+RNN+CTC</a:t>
              </a:r>
              <a:r>
                <a:rPr lang="zh-CN" altLang="en-US" sz="1400" dirty="0">
                  <a:solidFill>
                    <a:schemeClr val="tx1"/>
                  </a:solidFill>
                  <a:cs typeface="+mn-ea"/>
                  <a:sym typeface="+mn-lt"/>
                </a:rPr>
                <a:t>、</a:t>
              </a:r>
              <a:r>
                <a:rPr lang="en-US" altLang="zh-CN" sz="1400" dirty="0" err="1">
                  <a:solidFill>
                    <a:schemeClr val="tx1"/>
                  </a:solidFill>
                  <a:cs typeface="+mn-ea"/>
                  <a:sym typeface="+mn-lt"/>
                </a:rPr>
                <a:t>CNN+RNN+Attention</a:t>
              </a:r>
              <a:endParaRPr lang="zh-CN" altLang="en-US" sz="1400" dirty="0">
                <a:solidFill>
                  <a:schemeClr val="tx1"/>
                </a:solidFill>
                <a:cs typeface="+mn-ea"/>
                <a:sym typeface="+mn-lt"/>
              </a:endParaRPr>
            </a:p>
          </p:txBody>
        </p:sp>
        <p:sp>
          <p:nvSpPr>
            <p:cNvPr id="78" name="矩形 77">
              <a:extLst>
                <a:ext uri="{FF2B5EF4-FFF2-40B4-BE49-F238E27FC236}">
                  <a16:creationId xmlns:a16="http://schemas.microsoft.com/office/drawing/2014/main" id="{7DCC9DEC-19CE-D7E5-A315-32CA114CB0F5}"/>
                </a:ext>
              </a:extLst>
            </p:cNvPr>
            <p:cNvSpPr/>
            <p:nvPr/>
          </p:nvSpPr>
          <p:spPr>
            <a:xfrm>
              <a:off x="9355429" y="3213098"/>
              <a:ext cx="1907999" cy="792000"/>
            </a:xfrm>
            <a:prstGeom prst="rect">
              <a:avLst/>
            </a:prstGeom>
            <a:noFill/>
            <a:ln w="12700">
              <a:solidFill>
                <a:schemeClr val="accent3"/>
              </a:solidFill>
              <a:prstDash val="sysDash"/>
            </a:ln>
          </p:spPr>
          <p:style>
            <a:lnRef idx="2">
              <a:schemeClr val="dk1">
                <a:shade val="15000"/>
              </a:schemeClr>
            </a:lnRef>
            <a:fillRef idx="1">
              <a:schemeClr val="dk1"/>
            </a:fillRef>
            <a:effectRef idx="0">
              <a:schemeClr val="dk1"/>
            </a:effectRef>
            <a:fontRef idx="minor">
              <a:schemeClr val="lt1"/>
            </a:fontRef>
          </p:style>
          <p:txBody>
            <a:bodyPr vert="horz" rtlCol="0" anchor="ctr"/>
            <a:lstStyle/>
            <a:p>
              <a:pPr algn="ctr"/>
              <a:r>
                <a:rPr lang="zh-CN" altLang="en-US" sz="1400" dirty="0">
                  <a:solidFill>
                    <a:schemeClr val="tx1"/>
                  </a:solidFill>
                  <a:cs typeface="+mn-ea"/>
                  <a:sym typeface="+mn-lt"/>
                </a:rPr>
                <a:t>深度学习自动设计与语言规则、统计模型</a:t>
              </a:r>
            </a:p>
          </p:txBody>
        </p:sp>
        <p:cxnSp>
          <p:nvCxnSpPr>
            <p:cNvPr id="79" name="直接连接符 78">
              <a:extLst>
                <a:ext uri="{FF2B5EF4-FFF2-40B4-BE49-F238E27FC236}">
                  <a16:creationId xmlns:a16="http://schemas.microsoft.com/office/drawing/2014/main" id="{C526ACEB-F1F1-7B8F-A9BC-466D9B39A4E0}"/>
                </a:ext>
              </a:extLst>
            </p:cNvPr>
            <p:cNvCxnSpPr>
              <a:cxnSpLocks/>
              <a:stCxn id="77" idx="2"/>
              <a:endCxn id="36" idx="0"/>
            </p:cNvCxnSpPr>
            <p:nvPr/>
          </p:nvCxnSpPr>
          <p:spPr>
            <a:xfrm>
              <a:off x="7527933" y="4005098"/>
              <a:ext cx="1" cy="300091"/>
            </a:xfrm>
            <a:prstGeom prst="line">
              <a:avLst/>
            </a:prstGeom>
            <a:ln w="12700">
              <a:solidFill>
                <a:schemeClr val="accent3"/>
              </a:solidFill>
              <a:prstDash val="sysDash"/>
            </a:ln>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5B7FF021-EE84-D540-7069-3FF3CECB0857}"/>
                </a:ext>
              </a:extLst>
            </p:cNvPr>
            <p:cNvCxnSpPr>
              <a:cxnSpLocks/>
              <a:stCxn id="78" idx="2"/>
              <a:endCxn id="40" idx="0"/>
            </p:cNvCxnSpPr>
            <p:nvPr/>
          </p:nvCxnSpPr>
          <p:spPr>
            <a:xfrm>
              <a:off x="10309429" y="4005098"/>
              <a:ext cx="1" cy="300091"/>
            </a:xfrm>
            <a:prstGeom prst="line">
              <a:avLst/>
            </a:prstGeom>
            <a:ln w="12700">
              <a:solidFill>
                <a:schemeClr val="accent3"/>
              </a:solidFill>
              <a:prstDash val="sysDash"/>
            </a:ln>
          </p:spPr>
          <p:style>
            <a:lnRef idx="2">
              <a:schemeClr val="accent1"/>
            </a:lnRef>
            <a:fillRef idx="0">
              <a:schemeClr val="accent1"/>
            </a:fillRef>
            <a:effectRef idx="1">
              <a:schemeClr val="accent1"/>
            </a:effectRef>
            <a:fontRef idx="minor">
              <a:schemeClr val="tx1"/>
            </a:fontRef>
          </p:style>
        </p:cxnSp>
        <p:cxnSp>
          <p:nvCxnSpPr>
            <p:cNvPr id="87" name="直接箭头连接符 86">
              <a:extLst>
                <a:ext uri="{FF2B5EF4-FFF2-40B4-BE49-F238E27FC236}">
                  <a16:creationId xmlns:a16="http://schemas.microsoft.com/office/drawing/2014/main" id="{49F12208-AE1D-DE29-D60A-5D0D57A4020A}"/>
                </a:ext>
              </a:extLst>
            </p:cNvPr>
            <p:cNvCxnSpPr>
              <a:stCxn id="9" idx="3"/>
              <a:endCxn id="37" idx="1"/>
            </p:cNvCxnSpPr>
            <p:nvPr/>
          </p:nvCxnSpPr>
          <p:spPr>
            <a:xfrm>
              <a:off x="2918940" y="4647189"/>
              <a:ext cx="873497" cy="0"/>
            </a:xfrm>
            <a:prstGeom prst="straightConnector1">
              <a:avLst/>
            </a:prstGeom>
            <a:ln w="28575">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8" name="直接箭头连接符 87">
              <a:extLst>
                <a:ext uri="{FF2B5EF4-FFF2-40B4-BE49-F238E27FC236}">
                  <a16:creationId xmlns:a16="http://schemas.microsoft.com/office/drawing/2014/main" id="{F543D625-C783-4BA0-D4CB-76EAF7CFF223}"/>
                </a:ext>
              </a:extLst>
            </p:cNvPr>
            <p:cNvCxnSpPr>
              <a:cxnSpLocks/>
              <a:stCxn id="37" idx="3"/>
              <a:endCxn id="36" idx="1"/>
            </p:cNvCxnSpPr>
            <p:nvPr/>
          </p:nvCxnSpPr>
          <p:spPr>
            <a:xfrm>
              <a:off x="5700437" y="4647189"/>
              <a:ext cx="873497" cy="0"/>
            </a:xfrm>
            <a:prstGeom prst="straightConnector1">
              <a:avLst/>
            </a:prstGeom>
            <a:ln w="28575">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91" name="直接箭头连接符 90">
              <a:extLst>
                <a:ext uri="{FF2B5EF4-FFF2-40B4-BE49-F238E27FC236}">
                  <a16:creationId xmlns:a16="http://schemas.microsoft.com/office/drawing/2014/main" id="{E4BF6233-1FBE-0453-264F-1A6209E91485}"/>
                </a:ext>
              </a:extLst>
            </p:cNvPr>
            <p:cNvCxnSpPr>
              <a:cxnSpLocks/>
              <a:stCxn id="36" idx="3"/>
              <a:endCxn id="40" idx="1"/>
            </p:cNvCxnSpPr>
            <p:nvPr/>
          </p:nvCxnSpPr>
          <p:spPr>
            <a:xfrm>
              <a:off x="8481934" y="4647189"/>
              <a:ext cx="873496" cy="0"/>
            </a:xfrm>
            <a:prstGeom prst="straightConnector1">
              <a:avLst/>
            </a:prstGeom>
            <a:ln w="28575">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97" name="连接符: 肘形 96">
              <a:extLst>
                <a:ext uri="{FF2B5EF4-FFF2-40B4-BE49-F238E27FC236}">
                  <a16:creationId xmlns:a16="http://schemas.microsoft.com/office/drawing/2014/main" id="{867F8DBD-581E-0FCB-B794-01A278210904}"/>
                </a:ext>
              </a:extLst>
            </p:cNvPr>
            <p:cNvCxnSpPr>
              <a:stCxn id="9" idx="2"/>
              <a:endCxn id="41" idx="1"/>
            </p:cNvCxnSpPr>
            <p:nvPr/>
          </p:nvCxnSpPr>
          <p:spPr>
            <a:xfrm rot="16200000" flipH="1">
              <a:off x="2498161" y="4455968"/>
              <a:ext cx="711227" cy="1777668"/>
            </a:xfrm>
            <a:prstGeom prst="bentConnector2">
              <a:avLst/>
            </a:prstGeom>
            <a:ln w="28575">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99" name="连接符: 肘形 98">
              <a:extLst>
                <a:ext uri="{FF2B5EF4-FFF2-40B4-BE49-F238E27FC236}">
                  <a16:creationId xmlns:a16="http://schemas.microsoft.com/office/drawing/2014/main" id="{55A0A57F-6480-A5B4-1C8B-7729CD11A354}"/>
                </a:ext>
              </a:extLst>
            </p:cNvPr>
            <p:cNvCxnSpPr>
              <a:stCxn id="41" idx="3"/>
              <a:endCxn id="40" idx="2"/>
            </p:cNvCxnSpPr>
            <p:nvPr/>
          </p:nvCxnSpPr>
          <p:spPr>
            <a:xfrm flipV="1">
              <a:off x="8604107" y="4989189"/>
              <a:ext cx="1705323" cy="711227"/>
            </a:xfrm>
            <a:prstGeom prst="bentConnector2">
              <a:avLst/>
            </a:prstGeom>
            <a:ln w="28575">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00" name="文本框 99">
              <a:extLst>
                <a:ext uri="{FF2B5EF4-FFF2-40B4-BE49-F238E27FC236}">
                  <a16:creationId xmlns:a16="http://schemas.microsoft.com/office/drawing/2014/main" id="{1BF3D2B5-F9E2-71E4-1484-4A7CBEEC85D1}"/>
                </a:ext>
              </a:extLst>
            </p:cNvPr>
            <p:cNvSpPr txBox="1"/>
            <p:nvPr/>
          </p:nvSpPr>
          <p:spPr>
            <a:xfrm>
              <a:off x="136571" y="4025544"/>
              <a:ext cx="1307646" cy="246221"/>
            </a:xfrm>
            <a:prstGeom prst="rect">
              <a:avLst/>
            </a:prstGeom>
            <a:noFill/>
          </p:spPr>
          <p:txBody>
            <a:bodyPr wrap="square" rtlCol="0">
              <a:spAutoFit/>
            </a:bodyPr>
            <a:lstStyle/>
            <a:p>
              <a:r>
                <a:rPr lang="zh-CN" altLang="en-US" sz="1000" dirty="0">
                  <a:solidFill>
                    <a:schemeClr val="accent3"/>
                  </a:solidFill>
                </a:rPr>
                <a:t>方法</a:t>
              </a:r>
              <a:r>
                <a:rPr lang="en-US" altLang="zh-CN" sz="1000" dirty="0">
                  <a:solidFill>
                    <a:schemeClr val="accent3"/>
                  </a:solidFill>
                </a:rPr>
                <a:t>1</a:t>
              </a:r>
              <a:r>
                <a:rPr lang="zh-CN" altLang="en-US" sz="1000" dirty="0">
                  <a:solidFill>
                    <a:schemeClr val="accent3"/>
                  </a:solidFill>
                </a:rPr>
                <a:t>：独立两端法</a:t>
              </a:r>
            </a:p>
          </p:txBody>
        </p:sp>
        <p:sp>
          <p:nvSpPr>
            <p:cNvPr id="101" name="文本框 100">
              <a:extLst>
                <a:ext uri="{FF2B5EF4-FFF2-40B4-BE49-F238E27FC236}">
                  <a16:creationId xmlns:a16="http://schemas.microsoft.com/office/drawing/2014/main" id="{31CE454B-7451-7B51-C469-E0225C4FCA5A}"/>
                </a:ext>
              </a:extLst>
            </p:cNvPr>
            <p:cNvSpPr txBox="1"/>
            <p:nvPr/>
          </p:nvSpPr>
          <p:spPr>
            <a:xfrm>
              <a:off x="136571" y="5467392"/>
              <a:ext cx="1307646" cy="246221"/>
            </a:xfrm>
            <a:prstGeom prst="rect">
              <a:avLst/>
            </a:prstGeom>
            <a:noFill/>
          </p:spPr>
          <p:txBody>
            <a:bodyPr wrap="square" rtlCol="0">
              <a:spAutoFit/>
            </a:bodyPr>
            <a:lstStyle/>
            <a:p>
              <a:r>
                <a:rPr lang="zh-CN" altLang="en-US" sz="1000" dirty="0">
                  <a:solidFill>
                    <a:schemeClr val="accent3"/>
                  </a:solidFill>
                </a:rPr>
                <a:t>方法</a:t>
              </a:r>
              <a:r>
                <a:rPr lang="en-US" altLang="zh-CN" sz="1000" dirty="0">
                  <a:solidFill>
                    <a:schemeClr val="accent3"/>
                  </a:solidFill>
                </a:rPr>
                <a:t>2</a:t>
              </a:r>
              <a:r>
                <a:rPr lang="zh-CN" altLang="en-US" sz="1000" dirty="0">
                  <a:solidFill>
                    <a:schemeClr val="accent3"/>
                  </a:solidFill>
                </a:rPr>
                <a:t>：端到端法</a:t>
              </a:r>
            </a:p>
          </p:txBody>
        </p:sp>
      </p:grpSp>
      <p:sp>
        <p:nvSpPr>
          <p:cNvPr id="106" name="文本框 105">
            <a:extLst>
              <a:ext uri="{FF2B5EF4-FFF2-40B4-BE49-F238E27FC236}">
                <a16:creationId xmlns:a16="http://schemas.microsoft.com/office/drawing/2014/main" id="{5447795B-A631-612A-41F8-72A94F327253}"/>
              </a:ext>
            </a:extLst>
          </p:cNvPr>
          <p:cNvSpPr txBox="1"/>
          <p:nvPr/>
        </p:nvSpPr>
        <p:spPr>
          <a:xfrm>
            <a:off x="347007" y="1742839"/>
            <a:ext cx="11708423" cy="63094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solidFill>
                  <a:schemeClr val="accent3"/>
                </a:solidFill>
              </a:rPr>
              <a:t>方法</a:t>
            </a:r>
            <a:r>
              <a:rPr lang="en-US" altLang="zh-CN" sz="1400" dirty="0">
                <a:solidFill>
                  <a:schemeClr val="accent3"/>
                </a:solidFill>
              </a:rPr>
              <a:t>1</a:t>
            </a:r>
            <a:r>
              <a:rPr lang="zh-CN" altLang="en-US" sz="1400" dirty="0"/>
              <a:t>：独立两端法，是将文本检测和文本识别两个阶段分别建模的过程。识别速度稍弱，但精度更高。</a:t>
            </a:r>
            <a:endParaRPr lang="en-US" altLang="zh-CN" sz="1400" dirty="0"/>
          </a:p>
          <a:p>
            <a:pPr marL="285750" indent="-285750">
              <a:buFont typeface="Arial" panose="020B0604020202020204" pitchFamily="34" charset="0"/>
              <a:buChar char="•"/>
            </a:pPr>
            <a:r>
              <a:rPr lang="zh-CN" altLang="en-US" sz="1400" dirty="0">
                <a:solidFill>
                  <a:schemeClr val="accent3"/>
                </a:solidFill>
              </a:rPr>
              <a:t>方法</a:t>
            </a:r>
            <a:r>
              <a:rPr lang="en-US" altLang="zh-CN" sz="1400" dirty="0">
                <a:solidFill>
                  <a:schemeClr val="accent3"/>
                </a:solidFill>
              </a:rPr>
              <a:t>2</a:t>
            </a:r>
            <a:r>
              <a:rPr lang="zh-CN" altLang="en-US" sz="1400" dirty="0"/>
              <a:t>：端到端法，是将文本检测和文本识别整合到一个网络模型中进行测试与实际运用识别的过程。识别速度更快、精度相对较弱。</a:t>
            </a:r>
            <a:endParaRPr lang="en-US" altLang="zh-CN" sz="1400" dirty="0"/>
          </a:p>
        </p:txBody>
      </p:sp>
      <p:sp>
        <p:nvSpPr>
          <p:cNvPr id="4" name="文本框 3">
            <a:extLst>
              <a:ext uri="{FF2B5EF4-FFF2-40B4-BE49-F238E27FC236}">
                <a16:creationId xmlns:a16="http://schemas.microsoft.com/office/drawing/2014/main" id="{38F2E675-64E8-0457-739A-491688F31182}"/>
              </a:ext>
            </a:extLst>
          </p:cNvPr>
          <p:cNvSpPr txBox="1"/>
          <p:nvPr/>
        </p:nvSpPr>
        <p:spPr>
          <a:xfrm>
            <a:off x="161366" y="6199460"/>
            <a:ext cx="11894064" cy="613373"/>
          </a:xfrm>
          <a:prstGeom prst="rect">
            <a:avLst/>
          </a:prstGeom>
          <a:noFill/>
        </p:spPr>
        <p:txBody>
          <a:bodyPr wrap="square">
            <a:spAutoFit/>
          </a:bodyPr>
          <a:lstStyle/>
          <a:p>
            <a:pPr>
              <a:lnSpc>
                <a:spcPct val="150000"/>
              </a:lnSpc>
            </a:pPr>
            <a:r>
              <a:rPr lang="zh-CN" altLang="en-US" sz="1200" dirty="0">
                <a:solidFill>
                  <a:schemeClr val="accent3"/>
                </a:solidFill>
              </a:rPr>
              <a:t>目前</a:t>
            </a:r>
            <a:r>
              <a:rPr lang="en-US" altLang="zh-CN" sz="1200" dirty="0">
                <a:solidFill>
                  <a:schemeClr val="accent3"/>
                </a:solidFill>
              </a:rPr>
              <a:t>OCR</a:t>
            </a:r>
            <a:r>
              <a:rPr lang="zh-CN" altLang="en-US" sz="1200" dirty="0">
                <a:solidFill>
                  <a:schemeClr val="accent3"/>
                </a:solidFill>
              </a:rPr>
              <a:t>普遍是二阶段。端到端在文字分布密集的业务场景，效率会比较有保证，精度受业务数据积累情况影响，如果行级别的识别数据积累比较多，独立两端法会比较好</a:t>
            </a:r>
            <a:r>
              <a:rPr lang="zh-CN" altLang="en-US" sz="1200" b="0" i="0" dirty="0">
                <a:solidFill>
                  <a:schemeClr val="accent3"/>
                </a:solidFill>
                <a:effectLst/>
                <a:latin typeface="Roboto" panose="02000000000000000000" pitchFamily="2" charset="0"/>
              </a:rPr>
              <a:t>，在百度的落地场景中，工业仪表识别、车牌识别都用到端到端解决方案。</a:t>
            </a:r>
            <a:endParaRPr lang="zh-CN" altLang="en-US" sz="1200" dirty="0">
              <a:solidFill>
                <a:schemeClr val="accent3"/>
              </a:solidFill>
            </a:endParaRPr>
          </a:p>
        </p:txBody>
      </p:sp>
    </p:spTree>
    <p:extLst>
      <p:ext uri="{BB962C8B-B14F-4D97-AF65-F5344CB8AC3E}">
        <p14:creationId xmlns:p14="http://schemas.microsoft.com/office/powerpoint/2010/main" val="2846180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9B404-1067-8575-6E8B-FD2786F6399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DE3E136-1521-2D40-F0D7-88BF6E7A60E8}"/>
              </a:ext>
            </a:extLst>
          </p:cNvPr>
          <p:cNvSpPr txBox="1"/>
          <p:nvPr/>
        </p:nvSpPr>
        <p:spPr>
          <a:xfrm>
            <a:off x="225929" y="234893"/>
            <a:ext cx="6520423" cy="584775"/>
          </a:xfrm>
          <a:prstGeom prst="rect">
            <a:avLst/>
          </a:prstGeom>
          <a:noFill/>
        </p:spPr>
        <p:txBody>
          <a:bodyPr wrap="square" rtlCol="0">
            <a:spAutoFit/>
          </a:bodyPr>
          <a:lstStyle/>
          <a:p>
            <a:r>
              <a:rPr lang="zh-CN" altLang="en-US" sz="3200" b="1" dirty="0">
                <a:solidFill>
                  <a:schemeClr val="accent3"/>
                </a:solidFill>
                <a:cs typeface="+mn-ea"/>
                <a:sym typeface="+mn-lt"/>
              </a:rPr>
              <a:t>深度学习</a:t>
            </a:r>
            <a:r>
              <a:rPr lang="en-US" altLang="zh-CN" sz="3200" b="1" dirty="0">
                <a:solidFill>
                  <a:schemeClr val="accent3"/>
                </a:solidFill>
                <a:cs typeface="+mn-ea"/>
                <a:sym typeface="+mn-lt"/>
              </a:rPr>
              <a:t>OCR-</a:t>
            </a:r>
            <a:r>
              <a:rPr lang="zh-CN" altLang="en-US" sz="3200" b="1" dirty="0">
                <a:solidFill>
                  <a:schemeClr val="accent3"/>
                </a:solidFill>
                <a:cs typeface="+mn-ea"/>
                <a:sym typeface="+mn-lt"/>
              </a:rPr>
              <a:t>文字识别算法流程</a:t>
            </a:r>
          </a:p>
        </p:txBody>
      </p:sp>
      <p:sp>
        <p:nvSpPr>
          <p:cNvPr id="20" name="矩形 19">
            <a:extLst>
              <a:ext uri="{FF2B5EF4-FFF2-40B4-BE49-F238E27FC236}">
                <a16:creationId xmlns:a16="http://schemas.microsoft.com/office/drawing/2014/main" id="{4D22C1FC-F3F6-D4F3-52A4-D628F1DA4B40}"/>
              </a:ext>
            </a:extLst>
          </p:cNvPr>
          <p:cNvSpPr/>
          <p:nvPr/>
        </p:nvSpPr>
        <p:spPr>
          <a:xfrm>
            <a:off x="0" y="234893"/>
            <a:ext cx="161366" cy="58477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a:extLst>
              <a:ext uri="{FF2B5EF4-FFF2-40B4-BE49-F238E27FC236}">
                <a16:creationId xmlns:a16="http://schemas.microsoft.com/office/drawing/2014/main" id="{13C25AE9-C02C-3303-4151-2A7F0E79E8AA}"/>
              </a:ext>
            </a:extLst>
          </p:cNvPr>
          <p:cNvPicPr>
            <a:picLocks noChangeAspect="1"/>
          </p:cNvPicPr>
          <p:nvPr/>
        </p:nvPicPr>
        <p:blipFill>
          <a:blip r:embed="rId2"/>
          <a:stretch>
            <a:fillRect/>
          </a:stretch>
        </p:blipFill>
        <p:spPr>
          <a:xfrm>
            <a:off x="342900" y="2628952"/>
            <a:ext cx="11506200" cy="2895600"/>
          </a:xfrm>
          <a:prstGeom prst="rect">
            <a:avLst/>
          </a:prstGeom>
        </p:spPr>
      </p:pic>
      <p:sp>
        <p:nvSpPr>
          <p:cNvPr id="10" name="文本框 9">
            <a:extLst>
              <a:ext uri="{FF2B5EF4-FFF2-40B4-BE49-F238E27FC236}">
                <a16:creationId xmlns:a16="http://schemas.microsoft.com/office/drawing/2014/main" id="{37C458AB-49D2-A9C9-DB04-85011DC7AFF6}"/>
              </a:ext>
            </a:extLst>
          </p:cNvPr>
          <p:cNvSpPr txBox="1"/>
          <p:nvPr/>
        </p:nvSpPr>
        <p:spPr>
          <a:xfrm>
            <a:off x="225929" y="1208046"/>
            <a:ext cx="11623171" cy="873957"/>
          </a:xfrm>
          <a:prstGeom prst="rect">
            <a:avLst/>
          </a:prstGeom>
          <a:noFill/>
        </p:spPr>
        <p:txBody>
          <a:bodyPr wrap="square">
            <a:spAutoFit/>
          </a:bodyPr>
          <a:lstStyle/>
          <a:p>
            <a:pPr>
              <a:lnSpc>
                <a:spcPct val="150000"/>
              </a:lnSpc>
            </a:pPr>
            <a:r>
              <a:rPr lang="zh-CN" altLang="en-US" dirty="0"/>
              <a:t>目前主流的深度学习识别算法通用框架包括图像预处理（校正变化）、视觉特征提取、序列提取及预测等模块，其流程如图所示：</a:t>
            </a:r>
          </a:p>
        </p:txBody>
      </p:sp>
    </p:spTree>
    <p:extLst>
      <p:ext uri="{BB962C8B-B14F-4D97-AF65-F5344CB8AC3E}">
        <p14:creationId xmlns:p14="http://schemas.microsoft.com/office/powerpoint/2010/main" val="1278430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8BB56-D6D3-ABF6-C06E-CB0C56868FA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B038392-933A-F2C0-B8A1-A338602BA98A}"/>
              </a:ext>
            </a:extLst>
          </p:cNvPr>
          <p:cNvSpPr txBox="1"/>
          <p:nvPr/>
        </p:nvSpPr>
        <p:spPr>
          <a:xfrm>
            <a:off x="225929" y="234893"/>
            <a:ext cx="6520423" cy="584775"/>
          </a:xfrm>
          <a:prstGeom prst="rect">
            <a:avLst/>
          </a:prstGeom>
          <a:noFill/>
        </p:spPr>
        <p:txBody>
          <a:bodyPr wrap="square" rtlCol="0">
            <a:spAutoFit/>
          </a:bodyPr>
          <a:lstStyle/>
          <a:p>
            <a:r>
              <a:rPr lang="zh-CN" altLang="en-US" sz="3200" b="1" dirty="0">
                <a:solidFill>
                  <a:schemeClr val="accent3"/>
                </a:solidFill>
                <a:cs typeface="+mn-ea"/>
                <a:sym typeface="+mn-lt"/>
              </a:rPr>
              <a:t>深度学习</a:t>
            </a:r>
            <a:r>
              <a:rPr lang="en-US" altLang="zh-CN" sz="3200" b="1" dirty="0">
                <a:solidFill>
                  <a:schemeClr val="accent3"/>
                </a:solidFill>
                <a:cs typeface="+mn-ea"/>
                <a:sym typeface="+mn-lt"/>
              </a:rPr>
              <a:t>OCR-</a:t>
            </a:r>
            <a:r>
              <a:rPr lang="zh-CN" altLang="en-US" sz="3200" b="1" dirty="0">
                <a:solidFill>
                  <a:schemeClr val="accent3"/>
                </a:solidFill>
                <a:cs typeface="+mn-ea"/>
                <a:sym typeface="+mn-lt"/>
              </a:rPr>
              <a:t>文字识别模型发展</a:t>
            </a:r>
          </a:p>
        </p:txBody>
      </p:sp>
      <p:sp>
        <p:nvSpPr>
          <p:cNvPr id="20" name="矩形 19">
            <a:extLst>
              <a:ext uri="{FF2B5EF4-FFF2-40B4-BE49-F238E27FC236}">
                <a16:creationId xmlns:a16="http://schemas.microsoft.com/office/drawing/2014/main" id="{E1072EB9-76A3-B452-A88B-181BA0874403}"/>
              </a:ext>
            </a:extLst>
          </p:cNvPr>
          <p:cNvSpPr/>
          <p:nvPr/>
        </p:nvSpPr>
        <p:spPr>
          <a:xfrm>
            <a:off x="0" y="234893"/>
            <a:ext cx="161366" cy="58477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a:extLst>
              <a:ext uri="{FF2B5EF4-FFF2-40B4-BE49-F238E27FC236}">
                <a16:creationId xmlns:a16="http://schemas.microsoft.com/office/drawing/2014/main" id="{B26FED84-0862-61D6-046A-8C27ADC48E7D}"/>
              </a:ext>
            </a:extLst>
          </p:cNvPr>
          <p:cNvPicPr>
            <a:picLocks noChangeAspect="1"/>
          </p:cNvPicPr>
          <p:nvPr/>
        </p:nvPicPr>
        <p:blipFill>
          <a:blip r:embed="rId2"/>
          <a:srcRect r="3329"/>
          <a:stretch/>
        </p:blipFill>
        <p:spPr>
          <a:xfrm>
            <a:off x="267738" y="1086923"/>
            <a:ext cx="11656524" cy="5076312"/>
          </a:xfrm>
          <a:prstGeom prst="rect">
            <a:avLst/>
          </a:prstGeom>
        </p:spPr>
      </p:pic>
    </p:spTree>
    <p:extLst>
      <p:ext uri="{BB962C8B-B14F-4D97-AF65-F5344CB8AC3E}">
        <p14:creationId xmlns:p14="http://schemas.microsoft.com/office/powerpoint/2010/main" val="3028468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DC075-2971-353F-1FB4-24B2781CEB0F}"/>
            </a:ext>
          </a:extLst>
        </p:cNvPr>
        <p:cNvGrpSpPr/>
        <p:nvPr/>
      </p:nvGrpSpPr>
      <p:grpSpPr>
        <a:xfrm>
          <a:off x="0" y="0"/>
          <a:ext cx="0" cy="0"/>
          <a:chOff x="0" y="0"/>
          <a:chExt cx="0" cy="0"/>
        </a:xfrm>
      </p:grpSpPr>
      <p:pic>
        <p:nvPicPr>
          <p:cNvPr id="32" name="图片 31">
            <a:extLst>
              <a:ext uri="{FF2B5EF4-FFF2-40B4-BE49-F238E27FC236}">
                <a16:creationId xmlns:a16="http://schemas.microsoft.com/office/drawing/2014/main" id="{048CF788-F8A0-9CB1-F281-E02C9C445D63}"/>
              </a:ext>
            </a:extLst>
          </p:cNvPr>
          <p:cNvPicPr>
            <a:picLocks noChangeAspect="1"/>
          </p:cNvPicPr>
          <p:nvPr/>
        </p:nvPicPr>
        <p:blipFill>
          <a:blip r:embed="rId2"/>
          <a:stretch>
            <a:fillRect/>
          </a:stretch>
        </p:blipFill>
        <p:spPr>
          <a:xfrm>
            <a:off x="8833763" y="6183603"/>
            <a:ext cx="3178127" cy="544919"/>
          </a:xfrm>
          <a:prstGeom prst="rect">
            <a:avLst/>
          </a:prstGeom>
        </p:spPr>
      </p:pic>
      <p:sp>
        <p:nvSpPr>
          <p:cNvPr id="2" name="文本框 1">
            <a:extLst>
              <a:ext uri="{FF2B5EF4-FFF2-40B4-BE49-F238E27FC236}">
                <a16:creationId xmlns:a16="http://schemas.microsoft.com/office/drawing/2014/main" id="{A3724C46-E00A-BA51-A7AD-84920308A991}"/>
              </a:ext>
            </a:extLst>
          </p:cNvPr>
          <p:cNvSpPr txBox="1"/>
          <p:nvPr/>
        </p:nvSpPr>
        <p:spPr>
          <a:xfrm>
            <a:off x="225930" y="234893"/>
            <a:ext cx="4155152" cy="584775"/>
          </a:xfrm>
          <a:prstGeom prst="rect">
            <a:avLst/>
          </a:prstGeom>
          <a:noFill/>
        </p:spPr>
        <p:txBody>
          <a:bodyPr wrap="square" rtlCol="0">
            <a:spAutoFit/>
          </a:bodyPr>
          <a:lstStyle/>
          <a:p>
            <a:r>
              <a:rPr lang="en-US" altLang="zh-CN" sz="3200" b="1" dirty="0">
                <a:solidFill>
                  <a:schemeClr val="accent3"/>
                </a:solidFill>
                <a:cs typeface="+mn-ea"/>
                <a:sym typeface="+mn-lt"/>
              </a:rPr>
              <a:t>OCR </a:t>
            </a:r>
            <a:r>
              <a:rPr lang="zh-CN" altLang="en-US" sz="3200" b="1" dirty="0">
                <a:solidFill>
                  <a:schemeClr val="accent3"/>
                </a:solidFill>
                <a:cs typeface="+mn-ea"/>
                <a:sym typeface="+mn-lt"/>
              </a:rPr>
              <a:t>识别指标 </a:t>
            </a:r>
          </a:p>
        </p:txBody>
      </p:sp>
      <p:sp>
        <p:nvSpPr>
          <p:cNvPr id="20" name="矩形 19">
            <a:extLst>
              <a:ext uri="{FF2B5EF4-FFF2-40B4-BE49-F238E27FC236}">
                <a16:creationId xmlns:a16="http://schemas.microsoft.com/office/drawing/2014/main" id="{906BE74B-83F2-7383-53AC-B4DDDB3453C3}"/>
              </a:ext>
            </a:extLst>
          </p:cNvPr>
          <p:cNvSpPr/>
          <p:nvPr/>
        </p:nvSpPr>
        <p:spPr>
          <a:xfrm>
            <a:off x="0" y="234893"/>
            <a:ext cx="161366" cy="58477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a:extLst>
              <a:ext uri="{FF2B5EF4-FFF2-40B4-BE49-F238E27FC236}">
                <a16:creationId xmlns:a16="http://schemas.microsoft.com/office/drawing/2014/main" id="{B6FD97DC-2540-95EA-897B-CD78DA47C60F}"/>
              </a:ext>
            </a:extLst>
          </p:cNvPr>
          <p:cNvSpPr txBox="1"/>
          <p:nvPr/>
        </p:nvSpPr>
        <p:spPr>
          <a:xfrm>
            <a:off x="80683" y="980840"/>
            <a:ext cx="11608070" cy="3376374"/>
          </a:xfrm>
          <a:prstGeom prst="rect">
            <a:avLst/>
          </a:prstGeom>
          <a:noFill/>
        </p:spPr>
        <p:txBody>
          <a:bodyPr wrap="square" rtlCol="0">
            <a:spAutoFit/>
          </a:bodyPr>
          <a:lstStyle/>
          <a:p>
            <a:pPr>
              <a:lnSpc>
                <a:spcPct val="150000"/>
              </a:lnSpc>
            </a:pPr>
            <a:r>
              <a:rPr lang="en-US" altLang="zh-CN" b="1" dirty="0">
                <a:solidFill>
                  <a:schemeClr val="accent3"/>
                </a:solidFill>
              </a:rPr>
              <a:t>OCR </a:t>
            </a:r>
            <a:r>
              <a:rPr lang="zh-CN" altLang="en-US" b="1" dirty="0">
                <a:solidFill>
                  <a:schemeClr val="accent3"/>
                </a:solidFill>
              </a:rPr>
              <a:t>识别效果指标</a:t>
            </a:r>
            <a:endParaRPr lang="en-US" altLang="zh-CN" b="1" dirty="0">
              <a:solidFill>
                <a:schemeClr val="accent3"/>
              </a:solidFill>
            </a:endParaRPr>
          </a:p>
          <a:p>
            <a:pPr>
              <a:lnSpc>
                <a:spcPct val="150000"/>
              </a:lnSpc>
            </a:pPr>
            <a:r>
              <a:rPr lang="zh-CN" altLang="en-US" sz="1400" dirty="0"/>
              <a:t>包括字段粒度和字符粒度的识别效果评价指标。</a:t>
            </a:r>
            <a:endParaRPr lang="en-US" altLang="zh-CN" sz="1400" dirty="0"/>
          </a:p>
          <a:p>
            <a:pPr marL="285750" indent="-285750">
              <a:lnSpc>
                <a:spcPct val="150000"/>
              </a:lnSpc>
              <a:buFont typeface="Arial" panose="020B0604020202020204" pitchFamily="34" charset="0"/>
              <a:buChar char="•"/>
            </a:pPr>
            <a:r>
              <a:rPr lang="zh-CN" altLang="en-US" sz="1400" dirty="0"/>
              <a:t>以字段为单位的统计和分析，适用于卡证类、票据类等结构化程度较高的 </a:t>
            </a:r>
            <a:r>
              <a:rPr lang="en-US" altLang="zh-CN" sz="1400" dirty="0"/>
              <a:t>OCR </a:t>
            </a:r>
            <a:r>
              <a:rPr lang="zh-CN" altLang="en-US" sz="1400" dirty="0"/>
              <a:t>应用评测。</a:t>
            </a:r>
            <a:endParaRPr lang="en-US" altLang="zh-CN" sz="1400" dirty="0"/>
          </a:p>
          <a:p>
            <a:pPr marL="285750" indent="-285750">
              <a:lnSpc>
                <a:spcPct val="150000"/>
              </a:lnSpc>
              <a:buFont typeface="Arial" panose="020B0604020202020204" pitchFamily="34" charset="0"/>
              <a:buChar char="•"/>
            </a:pPr>
            <a:r>
              <a:rPr lang="zh-CN" altLang="en-US" sz="1400" dirty="0"/>
              <a:t>以字符（文字和标点符号）为单位的统计和分析，适用于通用印刷体、手写体类非结构化数据的 </a:t>
            </a:r>
            <a:r>
              <a:rPr lang="en-US" altLang="zh-CN" sz="1400" dirty="0"/>
              <a:t>OCR </a:t>
            </a:r>
            <a:r>
              <a:rPr lang="zh-CN" altLang="en-US" sz="1400" dirty="0"/>
              <a:t>应用评测。</a:t>
            </a:r>
            <a:endParaRPr lang="en-US" altLang="zh-CN" sz="1400" dirty="0"/>
          </a:p>
          <a:p>
            <a:pPr>
              <a:lnSpc>
                <a:spcPct val="150000"/>
              </a:lnSpc>
            </a:pPr>
            <a:r>
              <a:rPr lang="zh-CN" altLang="en-US" sz="1400" b="1" dirty="0">
                <a:solidFill>
                  <a:schemeClr val="accent3"/>
                </a:solidFill>
              </a:rPr>
              <a:t>字段召回率 </a:t>
            </a:r>
            <a:r>
              <a:rPr lang="en-US" altLang="zh-CN" sz="1400" dirty="0"/>
              <a:t>= </a:t>
            </a:r>
            <a:r>
              <a:rPr lang="zh-CN" altLang="en-US" sz="1400" dirty="0"/>
              <a:t>被完全正确识别字段（测试输出结果与字段的所有字符完全匹配）数量 </a:t>
            </a:r>
            <a:r>
              <a:rPr lang="en-US" altLang="zh-CN" sz="1400" dirty="0"/>
              <a:t>/ </a:t>
            </a:r>
            <a:r>
              <a:rPr lang="zh-CN" altLang="en-US" sz="1400" dirty="0"/>
              <a:t>真实字段总量（标准答案）</a:t>
            </a:r>
            <a:endParaRPr lang="en-US" altLang="zh-CN" sz="1400" dirty="0"/>
          </a:p>
          <a:p>
            <a:pPr>
              <a:lnSpc>
                <a:spcPct val="150000"/>
              </a:lnSpc>
            </a:pPr>
            <a:r>
              <a:rPr lang="zh-CN" altLang="en-US" sz="1400" b="1" dirty="0">
                <a:solidFill>
                  <a:schemeClr val="accent3"/>
                </a:solidFill>
              </a:rPr>
              <a:t>字段准确率 </a:t>
            </a:r>
            <a:r>
              <a:rPr lang="en-US" altLang="zh-CN" sz="1400" dirty="0"/>
              <a:t>= </a:t>
            </a:r>
            <a:r>
              <a:rPr lang="zh-CN" altLang="en-US" sz="1400" dirty="0"/>
              <a:t>被完全正确识别字段（测试输出结果与字段的所有字符完全匹配）数量 </a:t>
            </a:r>
            <a:r>
              <a:rPr lang="en-US" altLang="zh-CN" sz="1400" dirty="0"/>
              <a:t>/ </a:t>
            </a:r>
            <a:r>
              <a:rPr lang="zh-CN" altLang="en-US" sz="1400" dirty="0"/>
              <a:t>测试返回识别结果的字段总量（</a:t>
            </a:r>
            <a:r>
              <a:rPr lang="en-US" altLang="zh-CN" sz="1400" dirty="0"/>
              <a:t>OCR</a:t>
            </a:r>
            <a:r>
              <a:rPr lang="zh-CN" altLang="en-US" sz="1400" dirty="0"/>
              <a:t>结果）</a:t>
            </a:r>
            <a:endParaRPr lang="en-US" altLang="zh-CN" sz="1400" dirty="0"/>
          </a:p>
          <a:p>
            <a:pPr>
              <a:lnSpc>
                <a:spcPct val="150000"/>
              </a:lnSpc>
            </a:pPr>
            <a:r>
              <a:rPr lang="zh-CN" altLang="en-US" sz="1400" b="1" dirty="0">
                <a:solidFill>
                  <a:schemeClr val="accent3"/>
                </a:solidFill>
              </a:rPr>
              <a:t>字符召回率 </a:t>
            </a:r>
            <a:r>
              <a:rPr lang="en-US" altLang="zh-CN" sz="1400" dirty="0"/>
              <a:t>= </a:t>
            </a:r>
            <a:r>
              <a:rPr lang="zh-CN" altLang="en-US" sz="1400" dirty="0"/>
              <a:t>被完全正确识别字符数量 </a:t>
            </a:r>
            <a:r>
              <a:rPr lang="en-US" altLang="zh-CN" sz="1400" dirty="0"/>
              <a:t>/ </a:t>
            </a:r>
            <a:r>
              <a:rPr lang="zh-CN" altLang="en-US" sz="1400" dirty="0"/>
              <a:t>真实字符总量（标准答案），可以反应识别错和漏识别的情况。</a:t>
            </a:r>
            <a:endParaRPr lang="en-US" altLang="zh-CN" sz="1400" dirty="0"/>
          </a:p>
          <a:p>
            <a:pPr>
              <a:lnSpc>
                <a:spcPct val="150000"/>
              </a:lnSpc>
            </a:pPr>
            <a:r>
              <a:rPr lang="zh-CN" altLang="en-US" sz="1400" b="1" dirty="0">
                <a:solidFill>
                  <a:schemeClr val="accent3"/>
                </a:solidFill>
              </a:rPr>
              <a:t>字符准确率 </a:t>
            </a:r>
            <a:r>
              <a:rPr lang="en-US" altLang="zh-CN" sz="1400" dirty="0"/>
              <a:t>= </a:t>
            </a:r>
            <a:r>
              <a:rPr lang="zh-CN" altLang="en-US" sz="1400" dirty="0"/>
              <a:t>被完全正确识别字符数量 </a:t>
            </a:r>
            <a:r>
              <a:rPr lang="en-US" altLang="zh-CN" sz="1400" dirty="0"/>
              <a:t>/ </a:t>
            </a:r>
            <a:r>
              <a:rPr lang="zh-CN" altLang="en-US" sz="1400" dirty="0"/>
              <a:t>测试返回的字符总量（</a:t>
            </a:r>
            <a:r>
              <a:rPr lang="en-US" altLang="zh-CN" sz="1400" dirty="0"/>
              <a:t>OCR</a:t>
            </a:r>
            <a:r>
              <a:rPr lang="zh-CN" altLang="en-US" sz="1400" dirty="0"/>
              <a:t>结果），可以反应识别错和多识别的情况。</a:t>
            </a:r>
            <a:endParaRPr lang="en-US" altLang="zh-CN" sz="1400" dirty="0"/>
          </a:p>
          <a:p>
            <a:pPr>
              <a:lnSpc>
                <a:spcPct val="150000"/>
              </a:lnSpc>
            </a:pPr>
            <a:r>
              <a:rPr lang="en-US" altLang="zh-CN" sz="1400" b="1" dirty="0">
                <a:solidFill>
                  <a:schemeClr val="accent3"/>
                </a:solidFill>
              </a:rPr>
              <a:t>F-Score</a:t>
            </a:r>
            <a:r>
              <a:rPr lang="en-US" altLang="zh-CN" sz="1400" dirty="0"/>
              <a:t> </a:t>
            </a:r>
            <a:r>
              <a:rPr lang="zh-CN" altLang="en-US" sz="1400" dirty="0"/>
              <a:t>综合反映字符识别召回效果和字符识别准确效果</a:t>
            </a:r>
            <a:endParaRPr lang="en-US" altLang="zh-CN" sz="1400" dirty="0"/>
          </a:p>
          <a:p>
            <a:pPr marL="285750" indent="-285750">
              <a:lnSpc>
                <a:spcPct val="150000"/>
              </a:lnSpc>
              <a:buFont typeface="Arial" panose="020B0604020202020204" pitchFamily="34" charset="0"/>
              <a:buChar char="•"/>
            </a:pPr>
            <a:endParaRPr lang="zh-CN" altLang="en-US" sz="1400" dirty="0"/>
          </a:p>
        </p:txBody>
      </p:sp>
      <p:sp>
        <p:nvSpPr>
          <p:cNvPr id="11" name="文本框 10">
            <a:extLst>
              <a:ext uri="{FF2B5EF4-FFF2-40B4-BE49-F238E27FC236}">
                <a16:creationId xmlns:a16="http://schemas.microsoft.com/office/drawing/2014/main" id="{72C1BF8A-64B2-99F5-3E13-A0BAFA9782FF}"/>
              </a:ext>
            </a:extLst>
          </p:cNvPr>
          <p:cNvSpPr txBox="1"/>
          <p:nvPr/>
        </p:nvSpPr>
        <p:spPr>
          <a:xfrm>
            <a:off x="0" y="4357214"/>
            <a:ext cx="12192000" cy="316049"/>
          </a:xfrm>
          <a:prstGeom prst="rect">
            <a:avLst/>
          </a:prstGeom>
          <a:noFill/>
        </p:spPr>
        <p:txBody>
          <a:bodyPr wrap="square" rtlCol="0">
            <a:spAutoFit/>
          </a:bodyPr>
          <a:lstStyle/>
          <a:p>
            <a:pPr>
              <a:lnSpc>
                <a:spcPct val="150000"/>
              </a:lnSpc>
            </a:pPr>
            <a:r>
              <a:rPr lang="zh-CN" altLang="en-US" sz="1100" dirty="0">
                <a:solidFill>
                  <a:schemeClr val="bg1">
                    <a:lumMod val="50000"/>
                  </a:schemeClr>
                </a:solidFill>
              </a:rPr>
              <a:t>当 </a:t>
            </a:r>
            <a:r>
              <a:rPr lang="en-US" altLang="zh-CN" sz="1100" dirty="0">
                <a:solidFill>
                  <a:schemeClr val="bg1">
                    <a:lumMod val="50000"/>
                  </a:schemeClr>
                </a:solidFill>
              </a:rPr>
              <a:t>β=1 </a:t>
            </a:r>
            <a:r>
              <a:rPr lang="zh-CN" altLang="en-US" sz="1100" dirty="0">
                <a:solidFill>
                  <a:schemeClr val="bg1">
                    <a:lumMod val="50000"/>
                  </a:schemeClr>
                </a:solidFill>
              </a:rPr>
              <a:t>时，称为 </a:t>
            </a:r>
            <a:r>
              <a:rPr lang="en-US" altLang="zh-CN" sz="1100" dirty="0">
                <a:solidFill>
                  <a:schemeClr val="bg1">
                    <a:lumMod val="50000"/>
                  </a:schemeClr>
                </a:solidFill>
              </a:rPr>
              <a:t>F1-score</a:t>
            </a:r>
            <a:r>
              <a:rPr lang="zh-CN" altLang="en-US" sz="1100" dirty="0">
                <a:solidFill>
                  <a:schemeClr val="bg1">
                    <a:lumMod val="50000"/>
                  </a:schemeClr>
                </a:solidFill>
              </a:rPr>
              <a:t>，这时，精确率和召回率都很重要，权重相同。当有些情况下，我们认为精确率更重要些，那就调整 </a:t>
            </a:r>
            <a:r>
              <a:rPr lang="en-US" altLang="zh-CN" sz="1100" dirty="0">
                <a:solidFill>
                  <a:schemeClr val="bg1">
                    <a:lumMod val="50000"/>
                  </a:schemeClr>
                </a:solidFill>
              </a:rPr>
              <a:t>β </a:t>
            </a:r>
            <a:r>
              <a:rPr lang="zh-CN" altLang="en-US" sz="1100" dirty="0">
                <a:solidFill>
                  <a:schemeClr val="bg1">
                    <a:lumMod val="50000"/>
                  </a:schemeClr>
                </a:solidFill>
              </a:rPr>
              <a:t>的值小于</a:t>
            </a:r>
            <a:r>
              <a:rPr lang="en-US" altLang="zh-CN" sz="1100" dirty="0">
                <a:solidFill>
                  <a:schemeClr val="bg1">
                    <a:lumMod val="50000"/>
                  </a:schemeClr>
                </a:solidFill>
              </a:rPr>
              <a:t>1</a:t>
            </a:r>
            <a:r>
              <a:rPr lang="zh-CN" altLang="en-US" sz="1100" dirty="0">
                <a:solidFill>
                  <a:schemeClr val="bg1">
                    <a:lumMod val="50000"/>
                  </a:schemeClr>
                </a:solidFill>
              </a:rPr>
              <a:t>，如果我们认为召回率更重要些，那就调整 </a:t>
            </a:r>
            <a:r>
              <a:rPr lang="en-US" altLang="zh-CN" sz="1100" dirty="0">
                <a:solidFill>
                  <a:schemeClr val="bg1">
                    <a:lumMod val="50000"/>
                  </a:schemeClr>
                </a:solidFill>
              </a:rPr>
              <a:t>β </a:t>
            </a:r>
            <a:r>
              <a:rPr lang="zh-CN" altLang="en-US" sz="1100" dirty="0">
                <a:solidFill>
                  <a:schemeClr val="bg1">
                    <a:lumMod val="50000"/>
                  </a:schemeClr>
                </a:solidFill>
              </a:rPr>
              <a:t>的值大于</a:t>
            </a:r>
            <a:r>
              <a:rPr lang="en-US" altLang="zh-CN" sz="1100" dirty="0">
                <a:solidFill>
                  <a:schemeClr val="bg1">
                    <a:lumMod val="50000"/>
                  </a:schemeClr>
                </a:solidFill>
              </a:rPr>
              <a:t>1</a:t>
            </a:r>
            <a:r>
              <a:rPr lang="zh-CN" altLang="en-US" sz="1100" dirty="0">
                <a:solidFill>
                  <a:schemeClr val="bg1">
                    <a:lumMod val="50000"/>
                  </a:schemeClr>
                </a:solidFill>
              </a:rPr>
              <a:t>。</a:t>
            </a:r>
          </a:p>
        </p:txBody>
      </p:sp>
      <p:pic>
        <p:nvPicPr>
          <p:cNvPr id="26" name="图片 25">
            <a:extLst>
              <a:ext uri="{FF2B5EF4-FFF2-40B4-BE49-F238E27FC236}">
                <a16:creationId xmlns:a16="http://schemas.microsoft.com/office/drawing/2014/main" id="{350E0646-17E4-CDA4-F796-C82526C32ED1}"/>
              </a:ext>
            </a:extLst>
          </p:cNvPr>
          <p:cNvPicPr>
            <a:picLocks noChangeAspect="1"/>
          </p:cNvPicPr>
          <p:nvPr/>
        </p:nvPicPr>
        <p:blipFill>
          <a:blip r:embed="rId3"/>
          <a:stretch>
            <a:fillRect/>
          </a:stretch>
        </p:blipFill>
        <p:spPr>
          <a:xfrm>
            <a:off x="4929533" y="3736359"/>
            <a:ext cx="4182986" cy="533126"/>
          </a:xfrm>
          <a:prstGeom prst="rect">
            <a:avLst/>
          </a:prstGeom>
        </p:spPr>
      </p:pic>
      <p:sp>
        <p:nvSpPr>
          <p:cNvPr id="28" name="文本框 27">
            <a:extLst>
              <a:ext uri="{FF2B5EF4-FFF2-40B4-BE49-F238E27FC236}">
                <a16:creationId xmlns:a16="http://schemas.microsoft.com/office/drawing/2014/main" id="{A60F9D97-D745-427E-FC79-A7494E0FD255}"/>
              </a:ext>
            </a:extLst>
          </p:cNvPr>
          <p:cNvSpPr txBox="1"/>
          <p:nvPr/>
        </p:nvSpPr>
        <p:spPr>
          <a:xfrm>
            <a:off x="80683" y="4851274"/>
            <a:ext cx="12252307" cy="1438855"/>
          </a:xfrm>
          <a:prstGeom prst="rect">
            <a:avLst/>
          </a:prstGeom>
          <a:noFill/>
        </p:spPr>
        <p:txBody>
          <a:bodyPr wrap="square">
            <a:spAutoFit/>
          </a:bodyPr>
          <a:lstStyle/>
          <a:p>
            <a:pPr>
              <a:lnSpc>
                <a:spcPct val="150000"/>
              </a:lnSpc>
            </a:pPr>
            <a:r>
              <a:rPr lang="en-US" altLang="zh-CN" b="1" dirty="0">
                <a:solidFill>
                  <a:schemeClr val="accent3"/>
                </a:solidFill>
              </a:rPr>
              <a:t>OCR </a:t>
            </a:r>
            <a:r>
              <a:rPr lang="zh-CN" altLang="en-US" b="1" dirty="0">
                <a:solidFill>
                  <a:schemeClr val="accent3"/>
                </a:solidFill>
              </a:rPr>
              <a:t>服务性能指标</a:t>
            </a:r>
            <a:endParaRPr lang="en-US" altLang="zh-CN" b="1" dirty="0">
              <a:solidFill>
                <a:schemeClr val="accent3"/>
              </a:solidFill>
            </a:endParaRPr>
          </a:p>
          <a:p>
            <a:pPr>
              <a:lnSpc>
                <a:spcPct val="150000"/>
              </a:lnSpc>
            </a:pPr>
            <a:r>
              <a:rPr lang="zh-CN" altLang="en-US" sz="1400" b="1" dirty="0">
                <a:solidFill>
                  <a:schemeClr val="accent3"/>
                </a:solidFill>
              </a:rPr>
              <a:t>识出率</a:t>
            </a:r>
            <a:r>
              <a:rPr lang="zh-CN" altLang="en-US" sz="1400" dirty="0"/>
              <a:t>，表示成功返回识别结果的概率，识出率越高表示 </a:t>
            </a:r>
            <a:r>
              <a:rPr lang="en-US" altLang="zh-CN" sz="1400" dirty="0"/>
              <a:t>OCR </a:t>
            </a:r>
            <a:r>
              <a:rPr lang="zh-CN" altLang="en-US" sz="1400" dirty="0"/>
              <a:t>服务被调用成功的概率越大。</a:t>
            </a:r>
            <a:endParaRPr lang="en-US" altLang="zh-CN" sz="1400" dirty="0"/>
          </a:p>
          <a:p>
            <a:pPr>
              <a:lnSpc>
                <a:spcPct val="150000"/>
              </a:lnSpc>
            </a:pPr>
            <a:endParaRPr lang="en-US" altLang="zh-CN" sz="1400" dirty="0"/>
          </a:p>
          <a:p>
            <a:pPr>
              <a:lnSpc>
                <a:spcPct val="150000"/>
              </a:lnSpc>
            </a:pPr>
            <a:r>
              <a:rPr lang="zh-CN" altLang="en-US" sz="1400" b="1" dirty="0">
                <a:solidFill>
                  <a:schemeClr val="accent3"/>
                </a:solidFill>
              </a:rPr>
              <a:t>平均耗时</a:t>
            </a:r>
            <a:r>
              <a:rPr lang="zh-CN" altLang="en-US" sz="1400" dirty="0"/>
              <a:t>，表示成功调用引擎的所有请求耗时的平均值（不包括调用 </a:t>
            </a:r>
            <a:r>
              <a:rPr lang="en-US" altLang="zh-CN" sz="1400" dirty="0"/>
              <a:t>OCR </a:t>
            </a:r>
            <a:r>
              <a:rPr lang="zh-CN" altLang="en-US" sz="1400" dirty="0"/>
              <a:t>服务失败的请求），用于衡量引擎的处理速度。</a:t>
            </a:r>
            <a:endParaRPr lang="zh-CN" altLang="en-US" dirty="0"/>
          </a:p>
        </p:txBody>
      </p:sp>
      <p:pic>
        <p:nvPicPr>
          <p:cNvPr id="37" name="图片 36">
            <a:extLst>
              <a:ext uri="{FF2B5EF4-FFF2-40B4-BE49-F238E27FC236}">
                <a16:creationId xmlns:a16="http://schemas.microsoft.com/office/drawing/2014/main" id="{C6597661-DDE6-B275-1410-BB74F8029F81}"/>
              </a:ext>
            </a:extLst>
          </p:cNvPr>
          <p:cNvPicPr>
            <a:picLocks noChangeAspect="1"/>
          </p:cNvPicPr>
          <p:nvPr/>
        </p:nvPicPr>
        <p:blipFill>
          <a:blip r:embed="rId4"/>
          <a:stretch>
            <a:fillRect/>
          </a:stretch>
        </p:blipFill>
        <p:spPr>
          <a:xfrm>
            <a:off x="7514827" y="5243110"/>
            <a:ext cx="2908000" cy="502100"/>
          </a:xfrm>
          <a:prstGeom prst="rect">
            <a:avLst/>
          </a:prstGeom>
        </p:spPr>
      </p:pic>
    </p:spTree>
    <p:extLst>
      <p:ext uri="{BB962C8B-B14F-4D97-AF65-F5344CB8AC3E}">
        <p14:creationId xmlns:p14="http://schemas.microsoft.com/office/powerpoint/2010/main" val="61167751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nd04dkwy">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975</TotalTime>
  <Words>3391</Words>
  <Application>Microsoft Office PowerPoint</Application>
  <PresentationFormat>宽屏</PresentationFormat>
  <Paragraphs>287</Paragraphs>
  <Slides>25</Slides>
  <Notes>8</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25</vt:i4>
      </vt:variant>
    </vt:vector>
  </HeadingPairs>
  <TitlesOfParts>
    <vt:vector size="30" baseType="lpstr">
      <vt:lpstr>等线</vt:lpstr>
      <vt:lpstr>宋体</vt:lpstr>
      <vt:lpstr>Arial</vt:lpstr>
      <vt:lpstr>Roboto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whales wood</dc:creator>
  <cp:lastModifiedBy>whales wood</cp:lastModifiedBy>
  <cp:revision>502</cp:revision>
  <dcterms:created xsi:type="dcterms:W3CDTF">2025-03-23T14:06:31Z</dcterms:created>
  <dcterms:modified xsi:type="dcterms:W3CDTF">2025-04-09T02:34:51Z</dcterms:modified>
</cp:coreProperties>
</file>